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6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  <a:srgbClr val="78623E"/>
    <a:srgbClr val="B2B2B2"/>
    <a:srgbClr val="FFFFFF"/>
    <a:srgbClr val="FF6600"/>
    <a:srgbClr val="FF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44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www.eia.gov/forecasts/aeo/excel/fig75_data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386635659175568E-2"/>
          <c:y val="2.2391637524866673E-2"/>
          <c:w val="0.9126036071674134"/>
          <c:h val="0.9552167249502666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3-year moving average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xVal>
            <c:numRef>
              <c:f>Sheet1!$A$4:$A$94</c:f>
              <c:numCache>
                <c:formatCode>General</c:formatCode>
                <c:ptCount val="9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</c:numCache>
            </c:numRef>
          </c:xVal>
          <c:yVal>
            <c:numRef>
              <c:f>Sheet1!$B$4:$B$94</c:f>
              <c:numCache>
                <c:formatCode>General</c:formatCode>
                <c:ptCount val="91"/>
                <c:pt idx="2" formatCode="#,##0.00">
                  <c:v>11.852994316758171</c:v>
                </c:pt>
                <c:pt idx="3" formatCode="#,##0.00">
                  <c:v>10.779557386799898</c:v>
                </c:pt>
                <c:pt idx="4" formatCode="#,##0.00">
                  <c:v>8.6963840658029987</c:v>
                </c:pt>
                <c:pt idx="5" formatCode="#,##0.00">
                  <c:v>11.728010985735526</c:v>
                </c:pt>
                <c:pt idx="6" formatCode="#,##0.00">
                  <c:v>11.299761382411422</c:v>
                </c:pt>
                <c:pt idx="7" formatCode="#,##0.00">
                  <c:v>10.726378231628008</c:v>
                </c:pt>
                <c:pt idx="8" formatCode="#,##0.00">
                  <c:v>5.7742603606182108</c:v>
                </c:pt>
                <c:pt idx="9" formatCode="#,##0.00">
                  <c:v>5.7964528959647543</c:v>
                </c:pt>
                <c:pt idx="10" formatCode="#,##0.00">
                  <c:v>6.1164999410614929</c:v>
                </c:pt>
                <c:pt idx="11" formatCode="#,##0.00">
                  <c:v>7.0887103804767149</c:v>
                </c:pt>
                <c:pt idx="12" formatCode="#,##0.00">
                  <c:v>6.3267067586921577</c:v>
                </c:pt>
                <c:pt idx="13" formatCode="#,##0.00">
                  <c:v>6.5620430572367106</c:v>
                </c:pt>
                <c:pt idx="14" formatCode="#,##0.00">
                  <c:v>7.4673304121923634</c:v>
                </c:pt>
                <c:pt idx="15" formatCode="#,##0.00">
                  <c:v>7.0447692853239818</c:v>
                </c:pt>
                <c:pt idx="16" formatCode="#,##0.00">
                  <c:v>7.5274282985271501</c:v>
                </c:pt>
                <c:pt idx="17" formatCode="#,##0.00">
                  <c:v>7.0489247717956172</c:v>
                </c:pt>
                <c:pt idx="18" formatCode="#,##0.00">
                  <c:v>8.0410682501445017</c:v>
                </c:pt>
                <c:pt idx="19" formatCode="#,##0.00">
                  <c:v>8.2712312270842645</c:v>
                </c:pt>
                <c:pt idx="20" formatCode="#,##0.00">
                  <c:v>8.1972983766241736</c:v>
                </c:pt>
                <c:pt idx="21" formatCode="#,##0.00">
                  <c:v>6.902405475165585</c:v>
                </c:pt>
                <c:pt idx="22" formatCode="#,##0.00">
                  <c:v>6.6812421719385728</c:v>
                </c:pt>
                <c:pt idx="23" formatCode="#,##0.00">
                  <c:v>7.1520492632929589</c:v>
                </c:pt>
                <c:pt idx="24" formatCode="#,##0.00">
                  <c:v>5.0975774021717379</c:v>
                </c:pt>
                <c:pt idx="25" formatCode="#,##0.00">
                  <c:v>3.0790320261217419</c:v>
                </c:pt>
                <c:pt idx="26" formatCode="#,##0.00">
                  <c:v>2.6965285503945946</c:v>
                </c:pt>
                <c:pt idx="27" formatCode="#,##0.00">
                  <c:v>4.5289581775893595</c:v>
                </c:pt>
                <c:pt idx="28" formatCode="#,##0.00">
                  <c:v>4.9211351156279948</c:v>
                </c:pt>
                <c:pt idx="29" formatCode="#,##0.00">
                  <c:v>3.7368630525284496</c:v>
                </c:pt>
                <c:pt idx="30" formatCode="#,##0.00">
                  <c:v>2.439339962646403</c:v>
                </c:pt>
                <c:pt idx="31" formatCode="#,##0.00">
                  <c:v>2.089910955815788</c:v>
                </c:pt>
                <c:pt idx="32" formatCode="#,##0.00">
                  <c:v>0.24632050613693224</c:v>
                </c:pt>
                <c:pt idx="33" formatCode="#,##0.00">
                  <c:v>0.89132317506610548</c:v>
                </c:pt>
                <c:pt idx="34" formatCode="#,##0.00">
                  <c:v>2.1084219424118089</c:v>
                </c:pt>
                <c:pt idx="35" formatCode="#,##0.00">
                  <c:v>3.6593190948525978</c:v>
                </c:pt>
                <c:pt idx="36" formatCode="#,##0.00">
                  <c:v>3.2673061154754324</c:v>
                </c:pt>
                <c:pt idx="37" formatCode="#,##0.00">
                  <c:v>2.4405518014350092</c:v>
                </c:pt>
                <c:pt idx="38" formatCode="#,##0.00">
                  <c:v>3.5191588673365581</c:v>
                </c:pt>
                <c:pt idx="39" formatCode="#,##0.00">
                  <c:v>5.1721236023110517</c:v>
                </c:pt>
                <c:pt idx="40" formatCode="#,##0.00">
                  <c:v>4.9074396324362279</c:v>
                </c:pt>
                <c:pt idx="41" formatCode="#,##0.00">
                  <c:v>3.8334575679510596</c:v>
                </c:pt>
                <c:pt idx="42" formatCode="#,##0.00">
                  <c:v>1.6839919740247788</c:v>
                </c:pt>
                <c:pt idx="43" formatCode="#,##0.00">
                  <c:v>1.8865425982240946</c:v>
                </c:pt>
                <c:pt idx="44" formatCode="#,##0.00">
                  <c:v>2.2014011717500281</c:v>
                </c:pt>
                <c:pt idx="45" formatCode="#,##0.00">
                  <c:v>2.9794682194633326</c:v>
                </c:pt>
                <c:pt idx="46" formatCode="#,##0.00">
                  <c:v>2.7356546864619746</c:v>
                </c:pt>
                <c:pt idx="47" formatCode="#,##0.00">
                  <c:v>2.3356857285154131</c:v>
                </c:pt>
                <c:pt idx="48" formatCode="#,##0.00">
                  <c:v>2.6787260780754663</c:v>
                </c:pt>
                <c:pt idx="49" formatCode="#,##0.00">
                  <c:v>2.3023319646335194</c:v>
                </c:pt>
                <c:pt idx="50" formatCode="#,##0.00">
                  <c:v>2.8507360146358129</c:v>
                </c:pt>
                <c:pt idx="51" formatCode="#,##0.00">
                  <c:v>1.2685726016962384</c:v>
                </c:pt>
                <c:pt idx="52" formatCode="#,##0.00">
                  <c:v>1.3959040142822232</c:v>
                </c:pt>
                <c:pt idx="53" formatCode="#,##0.00">
                  <c:v>0.64235087126658375</c:v>
                </c:pt>
                <c:pt idx="54" formatCode="#,##0.00">
                  <c:v>1.4668789994359832</c:v>
                </c:pt>
                <c:pt idx="55" formatCode="#,##0.00">
                  <c:v>1.6196517668597421</c:v>
                </c:pt>
                <c:pt idx="56" formatCode="#,##0.00">
                  <c:v>1.3897996521021305</c:v>
                </c:pt>
                <c:pt idx="57" formatCode="#,##0.00">
                  <c:v>1.5375312573903788</c:v>
                </c:pt>
                <c:pt idx="58" formatCode="#,##0.00">
                  <c:v>0.47024375811925978</c:v>
                </c:pt>
                <c:pt idx="59" formatCode="#,##0.00">
                  <c:v>-0.81750424796375176</c:v>
                </c:pt>
                <c:pt idx="60" formatCode="#,##0.00">
                  <c:v>-0.17941338721868538</c:v>
                </c:pt>
                <c:pt idx="61" formatCode="#,##0.00">
                  <c:v>-0.22300665244298079</c:v>
                </c:pt>
                <c:pt idx="62" formatCode="#,##0.00">
                  <c:v>1.0013958057579986</c:v>
                </c:pt>
                <c:pt idx="63" formatCode="#,##0.00">
                  <c:v>-0.6163364552192574</c:v>
                </c:pt>
                <c:pt idx="64" formatCode="#,##0.00">
                  <c:v>0.18891841708188473</c:v>
                </c:pt>
                <c:pt idx="65" formatCode="#,##0.00">
                  <c:v>0.72447545166773875</c:v>
                </c:pt>
                <c:pt idx="66" formatCode="#,##0.00">
                  <c:v>1.4617651045145008</c:v>
                </c:pt>
                <c:pt idx="67" formatCode="#,##0.00">
                  <c:v>1.3374667658129669</c:v>
                </c:pt>
                <c:pt idx="68" formatCode="#,##0.00">
                  <c:v>1.2011899290825356</c:v>
                </c:pt>
                <c:pt idx="69" formatCode="#,##0.00">
                  <c:v>1.2530344093424128</c:v>
                </c:pt>
                <c:pt idx="70" formatCode="#,##0.00">
                  <c:v>1.0914130170690095</c:v>
                </c:pt>
                <c:pt idx="71" formatCode="#,##0.00">
                  <c:v>1.0068881040147692</c:v>
                </c:pt>
                <c:pt idx="72" formatCode="#,##0.00">
                  <c:v>0.89849190397766066</c:v>
                </c:pt>
                <c:pt idx="73" formatCode="#,##0.00">
                  <c:v>0.94660416161764793</c:v>
                </c:pt>
                <c:pt idx="74" formatCode="#,##0.00">
                  <c:v>0.93831863258848625</c:v>
                </c:pt>
                <c:pt idx="75" formatCode="#,##0.00">
                  <c:v>0.89039361559857255</c:v>
                </c:pt>
                <c:pt idx="76" formatCode="#,##0.00">
                  <c:v>0.83608153004526287</c:v>
                </c:pt>
                <c:pt idx="77" formatCode="#,##0.00">
                  <c:v>0.79849829625702196</c:v>
                </c:pt>
                <c:pt idx="78" formatCode="#,##0.00">
                  <c:v>0.76908526184247261</c:v>
                </c:pt>
                <c:pt idx="79" formatCode="#,##0.00">
                  <c:v>0.76315758694032176</c:v>
                </c:pt>
                <c:pt idx="80" formatCode="#,##0.00">
                  <c:v>0.76493411072777739</c:v>
                </c:pt>
                <c:pt idx="81" formatCode="#,##0.00">
                  <c:v>0.7738978828117471</c:v>
                </c:pt>
                <c:pt idx="82" formatCode="#,##0.00">
                  <c:v>0.78272400902552608</c:v>
                </c:pt>
                <c:pt idx="83" formatCode="#,##0.00">
                  <c:v>0.80595460705286115</c:v>
                </c:pt>
                <c:pt idx="84" formatCode="#,##0.00">
                  <c:v>0.82846591640075573</c:v>
                </c:pt>
                <c:pt idx="85" formatCode="#,##0.00">
                  <c:v>0.84346544007978252</c:v>
                </c:pt>
                <c:pt idx="86" formatCode="#,##0.00">
                  <c:v>0.86494645396859582</c:v>
                </c:pt>
                <c:pt idx="87" formatCode="#,##0.00">
                  <c:v>0.89271459085313865</c:v>
                </c:pt>
                <c:pt idx="88" formatCode="#,##0.00">
                  <c:v>0.934108439244552</c:v>
                </c:pt>
                <c:pt idx="89" formatCode="#,##0.00">
                  <c:v>0.96039279778989961</c:v>
                </c:pt>
                <c:pt idx="90" formatCode="#,##0.00">
                  <c:v>0.97193849484560335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Trendline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Sheet1!$A$4:$A$94</c:f>
              <c:numCache>
                <c:formatCode>General</c:formatCode>
                <c:ptCount val="9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</c:numCache>
            </c:numRef>
          </c:xVal>
          <c:yVal>
            <c:numRef>
              <c:f>Sheet1!$C$4:$C$94</c:f>
              <c:numCache>
                <c:formatCode>#,##0.00</c:formatCode>
                <c:ptCount val="91"/>
                <c:pt idx="0">
                  <c:v>11.359451</c:v>
                </c:pt>
                <c:pt idx="1">
                  <c:v>11.022898</c:v>
                </c:pt>
                <c:pt idx="2">
                  <c:v>10.693085</c:v>
                </c:pt>
                <c:pt idx="3">
                  <c:v>10.369952000000001</c:v>
                </c:pt>
                <c:pt idx="4">
                  <c:v>10.053439000000001</c:v>
                </c:pt>
                <c:pt idx="5">
                  <c:v>9.7434860000000008</c:v>
                </c:pt>
                <c:pt idx="6">
                  <c:v>9.4400329999999997</c:v>
                </c:pt>
                <c:pt idx="7">
                  <c:v>9.1430199999999999</c:v>
                </c:pt>
                <c:pt idx="8">
                  <c:v>8.8523870000000002</c:v>
                </c:pt>
                <c:pt idx="9">
                  <c:v>8.5680739999999993</c:v>
                </c:pt>
                <c:pt idx="10">
                  <c:v>8.2900209999999994</c:v>
                </c:pt>
                <c:pt idx="11">
                  <c:v>8.0181679999999993</c:v>
                </c:pt>
                <c:pt idx="12">
                  <c:v>7.7524550000000012</c:v>
                </c:pt>
                <c:pt idx="13">
                  <c:v>7.4928220000000003</c:v>
                </c:pt>
                <c:pt idx="14">
                  <c:v>7.2392090000000007</c:v>
                </c:pt>
                <c:pt idx="15">
                  <c:v>6.9915560000000001</c:v>
                </c:pt>
                <c:pt idx="16">
                  <c:v>6.7498030000000009</c:v>
                </c:pt>
                <c:pt idx="17">
                  <c:v>6.5138900000000008</c:v>
                </c:pt>
                <c:pt idx="18">
                  <c:v>6.2837570000000005</c:v>
                </c:pt>
                <c:pt idx="19">
                  <c:v>6.0593440000000003</c:v>
                </c:pt>
                <c:pt idx="20">
                  <c:v>5.8405910000000008</c:v>
                </c:pt>
                <c:pt idx="21">
                  <c:v>5.6274379999999997</c:v>
                </c:pt>
                <c:pt idx="22">
                  <c:v>5.4198250000000003</c:v>
                </c:pt>
                <c:pt idx="23">
                  <c:v>5.2176920000000004</c:v>
                </c:pt>
                <c:pt idx="24">
                  <c:v>5.0209789999999996</c:v>
                </c:pt>
                <c:pt idx="25">
                  <c:v>4.8296260000000011</c:v>
                </c:pt>
                <c:pt idx="26">
                  <c:v>4.643573</c:v>
                </c:pt>
                <c:pt idx="27">
                  <c:v>4.4627599999999994</c:v>
                </c:pt>
                <c:pt idx="28">
                  <c:v>4.2871270000000008</c:v>
                </c:pt>
                <c:pt idx="29">
                  <c:v>4.1166140000000002</c:v>
                </c:pt>
                <c:pt idx="30">
                  <c:v>3.9511610000000008</c:v>
                </c:pt>
                <c:pt idx="31">
                  <c:v>3.7907080000000004</c:v>
                </c:pt>
                <c:pt idx="32">
                  <c:v>3.6351949999999995</c:v>
                </c:pt>
                <c:pt idx="33">
                  <c:v>3.4845620000000004</c:v>
                </c:pt>
                <c:pt idx="34">
                  <c:v>3.338749</c:v>
                </c:pt>
                <c:pt idx="35">
                  <c:v>3.1976960000000005</c:v>
                </c:pt>
                <c:pt idx="36">
                  <c:v>3.0613430000000008</c:v>
                </c:pt>
                <c:pt idx="37">
                  <c:v>2.9296299999999995</c:v>
                </c:pt>
                <c:pt idx="38">
                  <c:v>2.8024970000000007</c:v>
                </c:pt>
                <c:pt idx="39">
                  <c:v>2.6798840000000013</c:v>
                </c:pt>
                <c:pt idx="40">
                  <c:v>2.561731</c:v>
                </c:pt>
                <c:pt idx="41">
                  <c:v>2.4479780000000009</c:v>
                </c:pt>
                <c:pt idx="42">
                  <c:v>2.3385649999999991</c:v>
                </c:pt>
                <c:pt idx="43">
                  <c:v>2.2334320000000005</c:v>
                </c:pt>
                <c:pt idx="44">
                  <c:v>2.1325190000000003</c:v>
                </c:pt>
                <c:pt idx="45">
                  <c:v>2.0357659999999989</c:v>
                </c:pt>
                <c:pt idx="46">
                  <c:v>1.9431129999999985</c:v>
                </c:pt>
                <c:pt idx="47">
                  <c:v>1.8544999999999998</c:v>
                </c:pt>
                <c:pt idx="48">
                  <c:v>1.7698670000000014</c:v>
                </c:pt>
                <c:pt idx="49">
                  <c:v>1.6891539999999985</c:v>
                </c:pt>
                <c:pt idx="50">
                  <c:v>1.6123009999999987</c:v>
                </c:pt>
                <c:pt idx="51">
                  <c:v>1.5392480000000006</c:v>
                </c:pt>
                <c:pt idx="52">
                  <c:v>1.4699349999999978</c:v>
                </c:pt>
                <c:pt idx="53">
                  <c:v>1.4043019999999995</c:v>
                </c:pt>
                <c:pt idx="54">
                  <c:v>1.342289000000001</c:v>
                </c:pt>
                <c:pt idx="55">
                  <c:v>1.2838359999999991</c:v>
                </c:pt>
                <c:pt idx="56">
                  <c:v>1.2288829999999997</c:v>
                </c:pt>
                <c:pt idx="57">
                  <c:v>1.1773700000000016</c:v>
                </c:pt>
                <c:pt idx="58">
                  <c:v>1.1292369999999998</c:v>
                </c:pt>
                <c:pt idx="59">
                  <c:v>1.0844239999999985</c:v>
                </c:pt>
                <c:pt idx="60">
                  <c:v>1.0428709999999999</c:v>
                </c:pt>
                <c:pt idx="61">
                  <c:v>1.0045180000000009</c:v>
                </c:pt>
                <c:pt idx="62">
                  <c:v>0.96930499999999853</c:v>
                </c:pt>
                <c:pt idx="63">
                  <c:v>0.93717200000000034</c:v>
                </c:pt>
                <c:pt idx="64">
                  <c:v>0.9080590000000015</c:v>
                </c:pt>
                <c:pt idx="65">
                  <c:v>0.88190599999999897</c:v>
                </c:pt>
                <c:pt idx="66">
                  <c:v>0.85865299999999856</c:v>
                </c:pt>
                <c:pt idx="67">
                  <c:v>0.83824000000000076</c:v>
                </c:pt>
                <c:pt idx="68">
                  <c:v>0.82060699999999898</c:v>
                </c:pt>
                <c:pt idx="69">
                  <c:v>0.80569399999999902</c:v>
                </c:pt>
                <c:pt idx="70">
                  <c:v>0.7934410000000014</c:v>
                </c:pt>
                <c:pt idx="71">
                  <c:v>0.78378799999999949</c:v>
                </c:pt>
                <c:pt idx="72">
                  <c:v>0.77667499999999734</c:v>
                </c:pt>
                <c:pt idx="73">
                  <c:v>0.77204199999999901</c:v>
                </c:pt>
                <c:pt idx="74">
                  <c:v>0.76982900000000143</c:v>
                </c:pt>
                <c:pt idx="75">
                  <c:v>0.769975999999998</c:v>
                </c:pt>
                <c:pt idx="76">
                  <c:v>0.77242299999999986</c:v>
                </c:pt>
                <c:pt idx="77">
                  <c:v>0.77711000000000041</c:v>
                </c:pt>
                <c:pt idx="78">
                  <c:v>0.78397700000000015</c:v>
                </c:pt>
                <c:pt idx="79">
                  <c:v>0.79296399999999778</c:v>
                </c:pt>
                <c:pt idx="80">
                  <c:v>0.80401099999999914</c:v>
                </c:pt>
                <c:pt idx="81">
                  <c:v>0.8170579999999994</c:v>
                </c:pt>
                <c:pt idx="82">
                  <c:v>0.83204499999999726</c:v>
                </c:pt>
                <c:pt idx="83">
                  <c:v>0.84891199999999856</c:v>
                </c:pt>
                <c:pt idx="84">
                  <c:v>0.86759899999999845</c:v>
                </c:pt>
                <c:pt idx="85">
                  <c:v>0.88804599999999922</c:v>
                </c:pt>
                <c:pt idx="86">
                  <c:v>0.91019299999999959</c:v>
                </c:pt>
                <c:pt idx="87">
                  <c:v>0.93397999999999826</c:v>
                </c:pt>
                <c:pt idx="88">
                  <c:v>0.95934699999999751</c:v>
                </c:pt>
                <c:pt idx="89">
                  <c:v>0.98623399999999606</c:v>
                </c:pt>
                <c:pt idx="90">
                  <c:v>1.0145809999999997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170112"/>
        <c:axId val="134716416"/>
      </c:scatterChart>
      <c:valAx>
        <c:axId val="11617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716416"/>
        <c:crosses val="autoZero"/>
        <c:crossBetween val="midCat"/>
      </c:valAx>
      <c:valAx>
        <c:axId val="134716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170112"/>
        <c:crosses val="autoZero"/>
        <c:crossBetween val="midCat"/>
      </c:valAx>
      <c:spPr>
        <a:solidFill>
          <a:srgbClr val="92D050">
            <a:alpha val="55000"/>
          </a:srgb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11494941729245"/>
          <c:y val="4.1387184347389347E-2"/>
          <c:w val="0.88095561230424935"/>
          <c:h val="0.678810328820497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</c:strCache>
            </c:strRef>
          </c:tx>
          <c:invertIfNegative val="0"/>
          <c:cat>
            <c:strRef>
              <c:f>Sheet1!$B$4:$B$19</c:f>
              <c:strCache>
                <c:ptCount val="16"/>
                <c:pt idx="0">
                  <c:v>Conventional Coal</c:v>
                </c:pt>
                <c:pt idx="1">
                  <c:v>Advanced Coal</c:v>
                </c:pt>
                <c:pt idx="2">
                  <c:v>Advanced Coal ith CCS</c:v>
                </c:pt>
                <c:pt idx="3">
                  <c:v>NG CC</c:v>
                </c:pt>
                <c:pt idx="4">
                  <c:v>NG Advanced CC</c:v>
                </c:pt>
                <c:pt idx="5">
                  <c:v>NG Advanced CC with CCS</c:v>
                </c:pt>
                <c:pt idx="6">
                  <c:v>NG Conventional</c:v>
                </c:pt>
                <c:pt idx="7">
                  <c:v>NG Advanced CT</c:v>
                </c:pt>
                <c:pt idx="8">
                  <c:v>Advanced Nuclear</c:v>
                </c:pt>
                <c:pt idx="9">
                  <c:v>Geothermal</c:v>
                </c:pt>
                <c:pt idx="10">
                  <c:v>Biomass</c:v>
                </c:pt>
                <c:pt idx="11">
                  <c:v>Wind</c:v>
                </c:pt>
                <c:pt idx="12">
                  <c:v>Offshore Wind</c:v>
                </c:pt>
                <c:pt idx="13">
                  <c:v>Solar PV</c:v>
                </c:pt>
                <c:pt idx="14">
                  <c:v>Solar Thermal</c:v>
                </c:pt>
                <c:pt idx="15">
                  <c:v>Hydroelectric</c:v>
                </c:pt>
              </c:strCache>
            </c:strRef>
          </c:cat>
          <c:val>
            <c:numRef>
              <c:f>Sheet1!$C$4:$C$19</c:f>
              <c:numCache>
                <c:formatCode>General</c:formatCode>
                <c:ptCount val="16"/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$/MWh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7F7F7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92D050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Sheet1!$B$4:$B$19</c:f>
              <c:strCache>
                <c:ptCount val="16"/>
                <c:pt idx="0">
                  <c:v>Conventional Coal</c:v>
                </c:pt>
                <c:pt idx="1">
                  <c:v>Advanced Coal</c:v>
                </c:pt>
                <c:pt idx="2">
                  <c:v>Advanced Coal ith CCS</c:v>
                </c:pt>
                <c:pt idx="3">
                  <c:v>NG CC</c:v>
                </c:pt>
                <c:pt idx="4">
                  <c:v>NG Advanced CC</c:v>
                </c:pt>
                <c:pt idx="5">
                  <c:v>NG Advanced CC with CCS</c:v>
                </c:pt>
                <c:pt idx="6">
                  <c:v>NG Conventional</c:v>
                </c:pt>
                <c:pt idx="7">
                  <c:v>NG Advanced CT</c:v>
                </c:pt>
                <c:pt idx="8">
                  <c:v>Advanced Nuclear</c:v>
                </c:pt>
                <c:pt idx="9">
                  <c:v>Geothermal</c:v>
                </c:pt>
                <c:pt idx="10">
                  <c:v>Biomass</c:v>
                </c:pt>
                <c:pt idx="11">
                  <c:v>Wind</c:v>
                </c:pt>
                <c:pt idx="12">
                  <c:v>Offshore Wind</c:v>
                </c:pt>
                <c:pt idx="13">
                  <c:v>Solar PV</c:v>
                </c:pt>
                <c:pt idx="14">
                  <c:v>Solar Thermal</c:v>
                </c:pt>
                <c:pt idx="15">
                  <c:v>Hydroelectric</c:v>
                </c:pt>
              </c:strCache>
            </c:strRef>
          </c:cat>
          <c:val>
            <c:numRef>
              <c:f>Sheet1!$D$4:$D$19</c:f>
              <c:numCache>
                <c:formatCode>General</c:formatCode>
                <c:ptCount val="16"/>
                <c:pt idx="0">
                  <c:v>95.1</c:v>
                </c:pt>
                <c:pt idx="1">
                  <c:v>115.7</c:v>
                </c:pt>
                <c:pt idx="2">
                  <c:v>144.4</c:v>
                </c:pt>
                <c:pt idx="3">
                  <c:v>75.2</c:v>
                </c:pt>
                <c:pt idx="4">
                  <c:v>72.599999999999994</c:v>
                </c:pt>
                <c:pt idx="5">
                  <c:v>100.2</c:v>
                </c:pt>
                <c:pt idx="6">
                  <c:v>141.5</c:v>
                </c:pt>
                <c:pt idx="7">
                  <c:v>113.5</c:v>
                </c:pt>
                <c:pt idx="8">
                  <c:v>95.2</c:v>
                </c:pt>
                <c:pt idx="9">
                  <c:v>47.8</c:v>
                </c:pt>
                <c:pt idx="10">
                  <c:v>100.5</c:v>
                </c:pt>
                <c:pt idx="11">
                  <c:v>73.599999999999994</c:v>
                </c:pt>
                <c:pt idx="12">
                  <c:v>196.9</c:v>
                </c:pt>
                <c:pt idx="13">
                  <c:v>125.3</c:v>
                </c:pt>
                <c:pt idx="14">
                  <c:v>239.7</c:v>
                </c:pt>
                <c:pt idx="15">
                  <c:v>83.5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7"/>
        <c:axId val="86489728"/>
        <c:axId val="86499712"/>
      </c:barChart>
      <c:catAx>
        <c:axId val="86489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6499712"/>
        <c:crossesAt val="0"/>
        <c:auto val="1"/>
        <c:lblAlgn val="ctr"/>
        <c:lblOffset val="100"/>
        <c:noMultiLvlLbl val="0"/>
      </c:catAx>
      <c:valAx>
        <c:axId val="86499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6489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90CBC-9F79-4E9D-ADE5-0C13BDCE32D2}" type="doc">
      <dgm:prSet loTypeId="urn:microsoft.com/office/officeart/2005/8/layout/arrow2" loCatId="process" qsTypeId="urn:microsoft.com/office/officeart/2005/8/quickstyle/3d1" qsCatId="3D" csTypeId="urn:microsoft.com/office/officeart/2005/8/colors/accent1_1" csCatId="accent1" phldr="1"/>
      <dgm:spPr/>
    </dgm:pt>
    <dgm:pt modelId="{3EE5BAE3-FD4C-474E-9D29-326598962307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2">
                  <a:lumMod val="75000"/>
                </a:schemeClr>
              </a:solidFill>
            </a:rPr>
            <a:t>Trending</a:t>
          </a:r>
          <a:endParaRPr lang="en-US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3F84B15D-976B-4E91-A29E-B61F874A92DA}" type="parTrans" cxnId="{4816EFB9-3844-4506-A0EE-185B4DB17A07}">
      <dgm:prSet/>
      <dgm:spPr/>
      <dgm:t>
        <a:bodyPr/>
        <a:lstStyle/>
        <a:p>
          <a:endParaRPr lang="en-US"/>
        </a:p>
      </dgm:t>
    </dgm:pt>
    <dgm:pt modelId="{AD482B85-4399-44DD-948B-1732156768CB}" type="sibTrans" cxnId="{4816EFB9-3844-4506-A0EE-185B4DB17A07}">
      <dgm:prSet/>
      <dgm:spPr/>
      <dgm:t>
        <a:bodyPr/>
        <a:lstStyle/>
        <a:p>
          <a:endParaRPr lang="en-US"/>
        </a:p>
      </dgm:t>
    </dgm:pt>
    <dgm:pt modelId="{D1CC9E54-C13C-4292-978A-552C9602DA02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2">
                  <a:lumMod val="75000"/>
                </a:schemeClr>
              </a:solidFill>
            </a:rPr>
            <a:t>Detection and Diagnosis</a:t>
          </a:r>
          <a:endParaRPr lang="en-US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BFFD4B09-5824-447F-9A81-75733787FA5D}" type="parTrans" cxnId="{34B6A7E5-62A2-42C2-A35E-94F30A69B86A}">
      <dgm:prSet/>
      <dgm:spPr/>
      <dgm:t>
        <a:bodyPr/>
        <a:lstStyle/>
        <a:p>
          <a:endParaRPr lang="en-US"/>
        </a:p>
      </dgm:t>
    </dgm:pt>
    <dgm:pt modelId="{44F294CA-DC2F-4FD8-A849-D86D858D38B4}" type="sibTrans" cxnId="{34B6A7E5-62A2-42C2-A35E-94F30A69B86A}">
      <dgm:prSet/>
      <dgm:spPr/>
      <dgm:t>
        <a:bodyPr/>
        <a:lstStyle/>
        <a:p>
          <a:endParaRPr lang="en-US"/>
        </a:p>
      </dgm:t>
    </dgm:pt>
    <dgm:pt modelId="{0B8533FF-D5B3-4D3F-93BF-20201D584F6A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2">
                  <a:lumMod val="75000"/>
                </a:schemeClr>
              </a:solidFill>
            </a:rPr>
            <a:t>Self Diagnosing and  Alerting</a:t>
          </a:r>
          <a:endParaRPr lang="en-US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23BDA356-5627-4424-AFCB-2F4FBF59E38B}" type="parTrans" cxnId="{A4F3C16B-EE45-4CBB-9AD0-967298C8244F}">
      <dgm:prSet/>
      <dgm:spPr/>
      <dgm:t>
        <a:bodyPr/>
        <a:lstStyle/>
        <a:p>
          <a:endParaRPr lang="en-US"/>
        </a:p>
      </dgm:t>
    </dgm:pt>
    <dgm:pt modelId="{64845505-0E77-4116-A70E-5A111E7F5885}" type="sibTrans" cxnId="{A4F3C16B-EE45-4CBB-9AD0-967298C8244F}">
      <dgm:prSet/>
      <dgm:spPr/>
      <dgm:t>
        <a:bodyPr/>
        <a:lstStyle/>
        <a:p>
          <a:endParaRPr lang="en-US"/>
        </a:p>
      </dgm:t>
    </dgm:pt>
    <dgm:pt modelId="{C2053DE9-8D72-4288-93B1-3C2E1CBC9696}" type="pres">
      <dgm:prSet presAssocID="{F2E90CBC-9F79-4E9D-ADE5-0C13BDCE32D2}" presName="arrowDiagram" presStyleCnt="0">
        <dgm:presLayoutVars>
          <dgm:chMax val="5"/>
          <dgm:dir/>
          <dgm:resizeHandles val="exact"/>
        </dgm:presLayoutVars>
      </dgm:prSet>
      <dgm:spPr/>
    </dgm:pt>
    <dgm:pt modelId="{0996A24B-7A0E-49D2-977F-107B6E876FAB}" type="pres">
      <dgm:prSet presAssocID="{F2E90CBC-9F79-4E9D-ADE5-0C13BDCE32D2}" presName="arrow" presStyleLbl="bgShp" presStyleIdx="0" presStyleCnt="1" custLinFactNeighborX="-997" custLinFactNeighborY="0"/>
      <dgm:spPr/>
    </dgm:pt>
    <dgm:pt modelId="{2F04B416-8DB0-486E-8D0C-421D581AB8DB}" type="pres">
      <dgm:prSet presAssocID="{F2E90CBC-9F79-4E9D-ADE5-0C13BDCE32D2}" presName="arrowDiagram3" presStyleCnt="0"/>
      <dgm:spPr/>
    </dgm:pt>
    <dgm:pt modelId="{B81EAE7B-2474-416E-BDFE-C53F0E5DBD93}" type="pres">
      <dgm:prSet presAssocID="{3EE5BAE3-FD4C-474E-9D29-326598962307}" presName="bullet3a" presStyleLbl="node1" presStyleIdx="0" presStyleCnt="3"/>
      <dgm:spPr/>
    </dgm:pt>
    <dgm:pt modelId="{3A0BA4A2-5703-4551-B5F0-D593832624B9}" type="pres">
      <dgm:prSet presAssocID="{3EE5BAE3-FD4C-474E-9D29-326598962307}" presName="textBox3a" presStyleLbl="revTx" presStyleIdx="0" presStyleCnt="3" custLinFactNeighborX="-6846" custLinFactNeighborY="-47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7BEE8-D602-4942-903D-B5898062C84C}" type="pres">
      <dgm:prSet presAssocID="{D1CC9E54-C13C-4292-978A-552C9602DA02}" presName="bullet3b" presStyleLbl="node1" presStyleIdx="1" presStyleCnt="3"/>
      <dgm:spPr/>
    </dgm:pt>
    <dgm:pt modelId="{09A566CC-2B4E-4243-AA4C-38DE6EA0118D}" type="pres">
      <dgm:prSet presAssocID="{D1CC9E54-C13C-4292-978A-552C9602DA02}" presName="textBox3b" presStyleLbl="revTx" presStyleIdx="1" presStyleCnt="3" custScaleX="121860" custLinFactNeighborX="11507" custLinFactNeighborY="-27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29025-9BD4-4127-8A3D-256682C9CEBA}" type="pres">
      <dgm:prSet presAssocID="{0B8533FF-D5B3-4D3F-93BF-20201D584F6A}" presName="bullet3c" presStyleLbl="node1" presStyleIdx="2" presStyleCnt="3"/>
      <dgm:spPr/>
    </dgm:pt>
    <dgm:pt modelId="{912F1E2C-E516-4CF4-90BC-1CFC7CD10A96}" type="pres">
      <dgm:prSet presAssocID="{0B8533FF-D5B3-4D3F-93BF-20201D584F6A}" presName="textBox3c" presStyleLbl="revTx" presStyleIdx="2" presStyleCnt="3" custScaleX="157837" custScaleY="26113" custLinFactNeighborX="27998" custLinFactNeighborY="-54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F3C16B-EE45-4CBB-9AD0-967298C8244F}" srcId="{F2E90CBC-9F79-4E9D-ADE5-0C13BDCE32D2}" destId="{0B8533FF-D5B3-4D3F-93BF-20201D584F6A}" srcOrd="2" destOrd="0" parTransId="{23BDA356-5627-4424-AFCB-2F4FBF59E38B}" sibTransId="{64845505-0E77-4116-A70E-5A111E7F5885}"/>
    <dgm:cxn modelId="{9CDD22C4-04B9-4D7D-9753-53271CCA024D}" type="presOf" srcId="{D1CC9E54-C13C-4292-978A-552C9602DA02}" destId="{09A566CC-2B4E-4243-AA4C-38DE6EA0118D}" srcOrd="0" destOrd="0" presId="urn:microsoft.com/office/officeart/2005/8/layout/arrow2"/>
    <dgm:cxn modelId="{674ED946-0B59-4050-ACDB-4F2B6DB25539}" type="presOf" srcId="{F2E90CBC-9F79-4E9D-ADE5-0C13BDCE32D2}" destId="{C2053DE9-8D72-4288-93B1-3C2E1CBC9696}" srcOrd="0" destOrd="0" presId="urn:microsoft.com/office/officeart/2005/8/layout/arrow2"/>
    <dgm:cxn modelId="{3717A3AC-81F0-4774-9434-DED41F3AD1E9}" type="presOf" srcId="{3EE5BAE3-FD4C-474E-9D29-326598962307}" destId="{3A0BA4A2-5703-4551-B5F0-D593832624B9}" srcOrd="0" destOrd="0" presId="urn:microsoft.com/office/officeart/2005/8/layout/arrow2"/>
    <dgm:cxn modelId="{4816EFB9-3844-4506-A0EE-185B4DB17A07}" srcId="{F2E90CBC-9F79-4E9D-ADE5-0C13BDCE32D2}" destId="{3EE5BAE3-FD4C-474E-9D29-326598962307}" srcOrd="0" destOrd="0" parTransId="{3F84B15D-976B-4E91-A29E-B61F874A92DA}" sibTransId="{AD482B85-4399-44DD-948B-1732156768CB}"/>
    <dgm:cxn modelId="{34B6A7E5-62A2-42C2-A35E-94F30A69B86A}" srcId="{F2E90CBC-9F79-4E9D-ADE5-0C13BDCE32D2}" destId="{D1CC9E54-C13C-4292-978A-552C9602DA02}" srcOrd="1" destOrd="0" parTransId="{BFFD4B09-5824-447F-9A81-75733787FA5D}" sibTransId="{44F294CA-DC2F-4FD8-A849-D86D858D38B4}"/>
    <dgm:cxn modelId="{7E328228-EC4B-4855-A8EA-9B0AE9B61D71}" type="presOf" srcId="{0B8533FF-D5B3-4D3F-93BF-20201D584F6A}" destId="{912F1E2C-E516-4CF4-90BC-1CFC7CD10A96}" srcOrd="0" destOrd="0" presId="urn:microsoft.com/office/officeart/2005/8/layout/arrow2"/>
    <dgm:cxn modelId="{2D5DD3BB-C3AE-462B-9212-CB85C7E833A8}" type="presParOf" srcId="{C2053DE9-8D72-4288-93B1-3C2E1CBC9696}" destId="{0996A24B-7A0E-49D2-977F-107B6E876FAB}" srcOrd="0" destOrd="0" presId="urn:microsoft.com/office/officeart/2005/8/layout/arrow2"/>
    <dgm:cxn modelId="{48998FD4-C69C-4CF8-8827-77DC64C2D7A9}" type="presParOf" srcId="{C2053DE9-8D72-4288-93B1-3C2E1CBC9696}" destId="{2F04B416-8DB0-486E-8D0C-421D581AB8DB}" srcOrd="1" destOrd="0" presId="urn:microsoft.com/office/officeart/2005/8/layout/arrow2"/>
    <dgm:cxn modelId="{1190D0C3-BB33-4C89-857F-370D0B6C69C3}" type="presParOf" srcId="{2F04B416-8DB0-486E-8D0C-421D581AB8DB}" destId="{B81EAE7B-2474-416E-BDFE-C53F0E5DBD93}" srcOrd="0" destOrd="0" presId="urn:microsoft.com/office/officeart/2005/8/layout/arrow2"/>
    <dgm:cxn modelId="{30FFB40C-020E-4F62-8E70-A554B075DE6D}" type="presParOf" srcId="{2F04B416-8DB0-486E-8D0C-421D581AB8DB}" destId="{3A0BA4A2-5703-4551-B5F0-D593832624B9}" srcOrd="1" destOrd="0" presId="urn:microsoft.com/office/officeart/2005/8/layout/arrow2"/>
    <dgm:cxn modelId="{AC661024-A64A-43EE-AF0D-DDA49864A342}" type="presParOf" srcId="{2F04B416-8DB0-486E-8D0C-421D581AB8DB}" destId="{92E7BEE8-D602-4942-903D-B5898062C84C}" srcOrd="2" destOrd="0" presId="urn:microsoft.com/office/officeart/2005/8/layout/arrow2"/>
    <dgm:cxn modelId="{47F5C98F-E023-42AD-9102-A2FDB4FC4165}" type="presParOf" srcId="{2F04B416-8DB0-486E-8D0C-421D581AB8DB}" destId="{09A566CC-2B4E-4243-AA4C-38DE6EA0118D}" srcOrd="3" destOrd="0" presId="urn:microsoft.com/office/officeart/2005/8/layout/arrow2"/>
    <dgm:cxn modelId="{FDCF59C2-F139-4FD4-84A3-7B52E03AAE49}" type="presParOf" srcId="{2F04B416-8DB0-486E-8D0C-421D581AB8DB}" destId="{BCF29025-9BD4-4127-8A3D-256682C9CEBA}" srcOrd="4" destOrd="0" presId="urn:microsoft.com/office/officeart/2005/8/layout/arrow2"/>
    <dgm:cxn modelId="{8A8AF690-BB89-4155-85F9-821881BDA379}" type="presParOf" srcId="{2F04B416-8DB0-486E-8D0C-421D581AB8DB}" destId="{912F1E2C-E516-4CF4-90BC-1CFC7CD10A9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6A24B-7A0E-49D2-977F-107B6E876FAB}">
      <dsp:nvSpPr>
        <dsp:cNvPr id="0" name=""/>
        <dsp:cNvSpPr/>
      </dsp:nvSpPr>
      <dsp:spPr>
        <a:xfrm>
          <a:off x="0" y="145256"/>
          <a:ext cx="6553199" cy="4095749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81EAE7B-2474-416E-BDFE-C53F0E5DBD93}">
      <dsp:nvSpPr>
        <dsp:cNvPr id="0" name=""/>
        <dsp:cNvSpPr/>
      </dsp:nvSpPr>
      <dsp:spPr>
        <a:xfrm>
          <a:off x="832256" y="2972143"/>
          <a:ext cx="170383" cy="1703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0BA4A2-5703-4551-B5F0-D593832624B9}">
      <dsp:nvSpPr>
        <dsp:cNvPr id="0" name=""/>
        <dsp:cNvSpPr/>
      </dsp:nvSpPr>
      <dsp:spPr>
        <a:xfrm>
          <a:off x="812916" y="2490439"/>
          <a:ext cx="1526895" cy="118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8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75000"/>
                </a:schemeClr>
              </a:solidFill>
            </a:rPr>
            <a:t>Trending</a:t>
          </a:r>
          <a:endParaRPr lang="en-US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812916" y="2490439"/>
        <a:ext cx="1526895" cy="1183671"/>
      </dsp:txXfrm>
    </dsp:sp>
    <dsp:sp modelId="{92E7BEE8-D602-4942-903D-B5898062C84C}">
      <dsp:nvSpPr>
        <dsp:cNvPr id="0" name=""/>
        <dsp:cNvSpPr/>
      </dsp:nvSpPr>
      <dsp:spPr>
        <a:xfrm>
          <a:off x="2336215" y="1858918"/>
          <a:ext cx="308000" cy="308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A566CC-2B4E-4243-AA4C-38DE6EA0118D}">
      <dsp:nvSpPr>
        <dsp:cNvPr id="0" name=""/>
        <dsp:cNvSpPr/>
      </dsp:nvSpPr>
      <dsp:spPr>
        <a:xfrm>
          <a:off x="2499290" y="1394446"/>
          <a:ext cx="1916575" cy="2228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0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75000"/>
                </a:schemeClr>
              </a:solidFill>
            </a:rPr>
            <a:t>Detection and Diagnosis</a:t>
          </a:r>
          <a:endParaRPr lang="en-US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499290" y="1394446"/>
        <a:ext cx="1916575" cy="2228088"/>
      </dsp:txXfrm>
    </dsp:sp>
    <dsp:sp modelId="{BCF29025-9BD4-4127-8A3D-256682C9CEBA}">
      <dsp:nvSpPr>
        <dsp:cNvPr id="0" name=""/>
        <dsp:cNvSpPr/>
      </dsp:nvSpPr>
      <dsp:spPr>
        <a:xfrm>
          <a:off x="4144899" y="1181481"/>
          <a:ext cx="425958" cy="4259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2F1E2C-E516-4CF4-90BC-1CFC7CD10A96}">
      <dsp:nvSpPr>
        <dsp:cNvPr id="0" name=""/>
        <dsp:cNvSpPr/>
      </dsp:nvSpPr>
      <dsp:spPr>
        <a:xfrm>
          <a:off x="4070790" y="903018"/>
          <a:ext cx="2482409" cy="743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70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75000"/>
                </a:schemeClr>
              </a:solidFill>
            </a:rPr>
            <a:t>Self Diagnosing and  Alerting</a:t>
          </a:r>
          <a:endParaRPr lang="en-US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070790" y="903018"/>
        <a:ext cx="2482409" cy="743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0.11117</cdr:x>
      <cdr:y>0.1562</cdr:y>
    </cdr:from>
    <cdr:to>
      <cdr:x>0.27994</cdr:x>
      <cdr:y>0.23409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1487" y="865186"/>
          <a:ext cx="1338201" cy="431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>
              <a:solidFill>
                <a:schemeClr val="tx2">
                  <a:lumMod val="40000"/>
                  <a:lumOff val="60000"/>
                </a:schemeClr>
              </a:solidFill>
            </a:rPr>
            <a:t>$/MWh</a:t>
          </a:r>
        </a:p>
      </cdr:txBody>
    </cdr:sp>
  </cdr:relSizeAnchor>
  <cdr:relSizeAnchor xmlns:cdr="http://schemas.openxmlformats.org/drawingml/2006/chartDrawing">
    <cdr:from>
      <cdr:x>0.14863</cdr:x>
      <cdr:y>0.20978</cdr:y>
    </cdr:from>
    <cdr:to>
      <cdr:x>0.26395</cdr:x>
      <cdr:y>0.37486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78540" y="11619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0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F5B771EA-83E4-4A3F-925D-2FD1E9E109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44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7BC9D-DBBE-42F6-8548-C95B5E1393A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88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5425" y="466725"/>
            <a:ext cx="3641725" cy="27320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9E4A-87F6-405A-BC2D-226273F4F99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894928" y="3534489"/>
            <a:ext cx="4919058" cy="492371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64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B9E4A-87F6-405A-BC2D-226273F4F99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304" y="4739182"/>
            <a:ext cx="4654509" cy="3439462"/>
          </a:xfrm>
          <a:prstGeom prst="rect">
            <a:avLst/>
          </a:prstGeom>
          <a:ln>
            <a:solidFill>
              <a:srgbClr val="006699"/>
            </a:solidFill>
          </a:ln>
        </p:spPr>
      </p:pic>
    </p:spTree>
    <p:extLst>
      <p:ext uri="{BB962C8B-B14F-4D97-AF65-F5344CB8AC3E}">
        <p14:creationId xmlns:p14="http://schemas.microsoft.com/office/powerpoint/2010/main" val="3792378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647F4D6-FC3B-429D-AED3-7A305154DDA6}" type="slidenum">
              <a:rPr lang="en-US">
                <a:solidFill>
                  <a:prstClr val="black"/>
                </a:solidFill>
                <a:latin typeface="Calibri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1836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ABC7B-4F6A-45A3-AE30-D0930724E2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60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-What</a:t>
            </a:r>
            <a:r>
              <a:rPr lang="en-US" baseline="0" dirty="0" smtClean="0"/>
              <a:t> if you had a prediction curve available?</a:t>
            </a:r>
          </a:p>
          <a:p>
            <a:r>
              <a:rPr lang="en-US" baseline="0" dirty="0" smtClean="0"/>
              <a:t>-This is done for tens of thousands of points near real-time, automatically</a:t>
            </a:r>
          </a:p>
          <a:p>
            <a:r>
              <a:rPr lang="en-US" baseline="0" dirty="0" smtClean="0"/>
              <a:t>-Anomalies are automatically generated and brought to attention of M&amp;D staff using alert/alarm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64AFA-C3F5-454F-AD85-CE5A5651D97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73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international trend and collaboration – EDF visit</a:t>
            </a:r>
          </a:p>
          <a:p>
            <a:endParaRPr lang="en-US" baseline="0" dirty="0" smtClean="0"/>
          </a:p>
          <a:p>
            <a:pPr defTabSz="911525">
              <a:defRPr/>
            </a:pPr>
            <a:r>
              <a:rPr lang="en-US" baseline="0" dirty="0" smtClean="0"/>
              <a:t>Joe: “</a:t>
            </a:r>
            <a:r>
              <a:rPr lang="en-US" dirty="0" smtClean="0"/>
              <a:t>FWMIG provides a forum to discuss equipment and data challenges.  In addition a place to debate the value of first principles vs. statistics with peers that know what you mean.”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64AFA-C3F5-454F-AD85-CE5A5651D97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52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ABC7B-4F6A-45A3-AE30-D0930724E2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77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ABC7B-4F6A-45A3-AE30-D0930724E29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5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 anchor="b"/>
          <a:lstStyle>
            <a:lvl1pPr algn="r">
              <a:defRPr sz="41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0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BA9F4D-DA9E-4A01-BB59-C1B87154BBAB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0583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205833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34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35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36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37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38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39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0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1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2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3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4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5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6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7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8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9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0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1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2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3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4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5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6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7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8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9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60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61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62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63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864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6, 2007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0ED0DB-E14F-4D9A-878D-1A6D03568A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6, 2007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F59B60-E644-430D-BB83-D867816246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5" name="Group 4"/>
          <p:cNvGrpSpPr/>
          <p:nvPr userDrawn="1"/>
        </p:nvGrpSpPr>
        <p:grpSpPr>
          <a:xfrm>
            <a:off x="543928" y="445609"/>
            <a:ext cx="6561723" cy="1162305"/>
            <a:chOff x="725236" y="381382"/>
            <a:chExt cx="9422779" cy="1226531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236" y="388359"/>
              <a:ext cx="1828800" cy="121128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3" name="Group 2"/>
            <p:cNvGrpSpPr/>
            <p:nvPr userDrawn="1"/>
          </p:nvGrpSpPr>
          <p:grpSpPr>
            <a:xfrm>
              <a:off x="2708295" y="381382"/>
              <a:ext cx="7439720" cy="1226531"/>
              <a:chOff x="2708295" y="381382"/>
              <a:chExt cx="7439720" cy="1226531"/>
            </a:xfrm>
          </p:grpSpPr>
          <p:pic>
            <p:nvPicPr>
              <p:cNvPr id="12" name="Picture 11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197" y="388360"/>
                <a:ext cx="1828800" cy="121128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9215" y="388360"/>
                <a:ext cx="1828800" cy="121128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4" name="Picture 13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8295" y="381382"/>
                <a:ext cx="1828800" cy="121128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7161" y="391761"/>
                <a:ext cx="1723143" cy="121615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  <p:sp>
        <p:nvSpPr>
          <p:cNvPr id="4" name="TextBox 3"/>
          <p:cNvSpPr txBox="1"/>
          <p:nvPr userDrawn="1"/>
        </p:nvSpPr>
        <p:spPr>
          <a:xfrm>
            <a:off x="1140344" y="1993149"/>
            <a:ext cx="605985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kern="1200" dirty="0" smtClean="0">
                <a:solidFill>
                  <a:srgbClr val="007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anose="020B0503040102020104" pitchFamily="34" charset="0"/>
                <a:ea typeface="+mj-ea"/>
                <a:cs typeface="+mj-cs"/>
              </a:rPr>
              <a:t>Cheap, Clean Electricity- Can We Have it All?</a:t>
            </a:r>
            <a:endParaRPr lang="en-US" sz="4050" b="1" kern="1200" dirty="0">
              <a:solidFill>
                <a:srgbClr val="0070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phemia" panose="020B0503040102020104" pitchFamily="34" charset="0"/>
              <a:ea typeface="+mj-ea"/>
              <a:cs typeface="+mj-cs"/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910443" y="3919685"/>
            <a:ext cx="4137654" cy="92240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350" kern="1200" dirty="0" smtClean="0">
                <a:solidFill>
                  <a:srgbClr val="7F7F7F"/>
                </a:solidFill>
                <a:latin typeface="Euphemia" panose="020B0503040102020104" pitchFamily="34" charset="0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Rudy Shankar, Ph.D., MBA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Presented to:</a:t>
            </a:r>
          </a:p>
          <a:p>
            <a:pPr lvl="0"/>
            <a:r>
              <a:rPr lang="en-US" dirty="0" smtClean="0"/>
              <a:t>Lehigh University </a:t>
            </a:r>
          </a:p>
          <a:p>
            <a:pPr lvl="0"/>
            <a:r>
              <a:rPr lang="en-US" dirty="0" smtClean="0"/>
              <a:t>February 5 2016</a:t>
            </a:r>
          </a:p>
        </p:txBody>
      </p:sp>
    </p:spTree>
    <p:extLst>
      <p:ext uri="{BB962C8B-B14F-4D97-AF65-F5344CB8AC3E}">
        <p14:creationId xmlns:p14="http://schemas.microsoft.com/office/powerpoint/2010/main" val="1625536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1400"/>
            <a:ext cx="820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9293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6, 2007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1E2A6D-8683-4D8D-AEB4-609C61B05A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6, 2007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27CD99-974C-4CF2-910B-7FB66A8EAD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6, 2007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8409DE-0B0B-4162-8BED-69A87C18E3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6, 2007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520612-379F-4F9B-AF46-CC5049DF67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6, 2007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36C3E1-D702-4001-97F7-308F48597B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6, 2007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5047A1-8110-40BE-8336-29D5B27195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6, 2007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3EE78E-040E-4AE0-841A-D76A7BCFE4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6, 2007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433C2C-E1F3-4F10-86EF-9C04E12757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/>
              <a:t>July 6, 2007</a:t>
            </a:r>
            <a:endParaRPr lang="en-US" altLang="en-US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FBA2DCF-B029-44F6-99ED-214F9886D474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04808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480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40.png"/><Relationship Id="rId26" Type="http://schemas.openxmlformats.org/officeDocument/2006/relationships/image" Target="../media/image31.png"/><Relationship Id="rId3" Type="http://schemas.openxmlformats.org/officeDocument/2006/relationships/image" Target="../media/image36.png"/><Relationship Id="rId21" Type="http://schemas.openxmlformats.org/officeDocument/2006/relationships/image" Target="../media/image43.jpeg"/><Relationship Id="rId34" Type="http://schemas.openxmlformats.org/officeDocument/2006/relationships/image" Target="../media/image35.png"/><Relationship Id="rId7" Type="http://schemas.openxmlformats.org/officeDocument/2006/relationships/image" Target="../media/image19.png"/><Relationship Id="rId12" Type="http://schemas.openxmlformats.org/officeDocument/2006/relationships/image" Target="../media/image25.jpeg"/><Relationship Id="rId17" Type="http://schemas.openxmlformats.org/officeDocument/2006/relationships/image" Target="../media/image39.jpeg"/><Relationship Id="rId25" Type="http://schemas.openxmlformats.org/officeDocument/2006/relationships/image" Target="../media/image30.png"/><Relationship Id="rId3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24" Type="http://schemas.openxmlformats.org/officeDocument/2006/relationships/image" Target="../media/image45.png"/><Relationship Id="rId32" Type="http://schemas.openxmlformats.org/officeDocument/2006/relationships/image" Target="../media/image48.jpeg"/><Relationship Id="rId37" Type="http://schemas.openxmlformats.org/officeDocument/2006/relationships/image" Target="../media/image28.png"/><Relationship Id="rId5" Type="http://schemas.openxmlformats.org/officeDocument/2006/relationships/image" Target="../media/image17.png"/><Relationship Id="rId15" Type="http://schemas.openxmlformats.org/officeDocument/2006/relationships/image" Target="../media/image37.png"/><Relationship Id="rId23" Type="http://schemas.openxmlformats.org/officeDocument/2006/relationships/image" Target="../media/image44.png"/><Relationship Id="rId28" Type="http://schemas.openxmlformats.org/officeDocument/2006/relationships/image" Target="../media/image33.png"/><Relationship Id="rId36" Type="http://schemas.openxmlformats.org/officeDocument/2006/relationships/image" Target="../media/image20.png"/><Relationship Id="rId10" Type="http://schemas.openxmlformats.org/officeDocument/2006/relationships/image" Target="../media/image23.png"/><Relationship Id="rId19" Type="http://schemas.openxmlformats.org/officeDocument/2006/relationships/image" Target="../media/image41.jpeg"/><Relationship Id="rId31" Type="http://schemas.openxmlformats.org/officeDocument/2006/relationships/image" Target="../media/image47.png"/><Relationship Id="rId4" Type="http://schemas.openxmlformats.org/officeDocument/2006/relationships/image" Target="../media/image16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29.png"/><Relationship Id="rId27" Type="http://schemas.openxmlformats.org/officeDocument/2006/relationships/image" Target="../media/image32.png"/><Relationship Id="rId30" Type="http://schemas.openxmlformats.org/officeDocument/2006/relationships/image" Target="../media/image46.png"/><Relationship Id="rId35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2.emf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10443" y="3797013"/>
            <a:ext cx="4137654" cy="1460222"/>
          </a:xfrm>
        </p:spPr>
        <p:txBody>
          <a:bodyPr>
            <a:noAutofit/>
          </a:bodyPr>
          <a:lstStyle/>
          <a:p>
            <a:r>
              <a:rPr lang="en-US" sz="1800" dirty="0" smtClean="0"/>
              <a:t>Rudy Shankar, Ph.D., MBA</a:t>
            </a:r>
          </a:p>
          <a:p>
            <a:endParaRPr lang="en-US" sz="1800" dirty="0"/>
          </a:p>
          <a:p>
            <a:r>
              <a:rPr lang="en-US" sz="1800" dirty="0" smtClean="0"/>
              <a:t>Presented to:</a:t>
            </a:r>
          </a:p>
          <a:p>
            <a:endParaRPr lang="en-US" sz="1800" dirty="0" smtClean="0"/>
          </a:p>
          <a:p>
            <a:r>
              <a:rPr lang="en-US" sz="1800" dirty="0" smtClean="0"/>
              <a:t>Energy Systems Engineering Institute</a:t>
            </a:r>
          </a:p>
          <a:p>
            <a:r>
              <a:rPr lang="en-US" sz="1800" dirty="0" smtClean="0"/>
              <a:t>Lehigh University</a:t>
            </a:r>
          </a:p>
          <a:p>
            <a:endParaRPr lang="en-US" sz="1800" dirty="0" smtClean="0"/>
          </a:p>
          <a:p>
            <a:r>
              <a:rPr lang="en-US" sz="1800" dirty="0" smtClean="0"/>
              <a:t>February 5 2016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31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321" y="1003140"/>
            <a:ext cx="5878493" cy="3739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Example Failures </a:t>
            </a:r>
            <a:r>
              <a:rPr lang="en-US" dirty="0"/>
              <a:t>*</a:t>
            </a:r>
            <a:br>
              <a:rPr lang="en-US" dirty="0"/>
            </a:br>
            <a:r>
              <a:rPr lang="en-US" sz="1013" i="1" dirty="0"/>
              <a:t>Correlation  Processing- Big  Data at  Work. Public Utilities Fortnightly. February 2014</a:t>
            </a:r>
            <a:r>
              <a:rPr lang="en-US" sz="788" i="1" dirty="0"/>
              <a:t>.</a:t>
            </a:r>
            <a:r>
              <a:rPr lang="en-US" sz="2025" dirty="0"/>
              <a:t/>
            </a:r>
            <a:br>
              <a:rPr lang="en-US" sz="2025" dirty="0"/>
            </a:br>
            <a:endParaRPr lang="en-US" sz="2025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921556" y="1761829"/>
            <a:ext cx="3128430" cy="3925839"/>
          </a:xfrm>
        </p:spPr>
        <p:txBody>
          <a:bodyPr>
            <a:noAutofit/>
          </a:bodyPr>
          <a:lstStyle/>
          <a:p>
            <a:r>
              <a:rPr lang="en-US" sz="2100" dirty="0"/>
              <a:t>TVA Kingston coal ash spill 2008</a:t>
            </a:r>
            <a:endParaRPr lang="en-US" dirty="0"/>
          </a:p>
          <a:p>
            <a:r>
              <a:rPr lang="en-US" sz="2100" dirty="0" err="1"/>
              <a:t>Sayano</a:t>
            </a:r>
            <a:r>
              <a:rPr lang="en-US" sz="2100" dirty="0"/>
              <a:t> </a:t>
            </a:r>
            <a:r>
              <a:rPr lang="en-US" sz="2100" dirty="0" err="1"/>
              <a:t>Shushenskaya</a:t>
            </a:r>
            <a:r>
              <a:rPr lang="en-US" sz="2100" dirty="0"/>
              <a:t> Accident - Russian Dam failure 2009 – widespread damage and loss of lives</a:t>
            </a:r>
          </a:p>
          <a:p>
            <a:r>
              <a:rPr lang="en-US" sz="2100" dirty="0"/>
              <a:t>Eskom </a:t>
            </a:r>
            <a:r>
              <a:rPr lang="en-US" sz="2100" dirty="0" err="1"/>
              <a:t>Duvha</a:t>
            </a:r>
            <a:r>
              <a:rPr lang="en-US" sz="2100" dirty="0"/>
              <a:t> Plant Turbine Burst 2011</a:t>
            </a:r>
          </a:p>
          <a:p>
            <a:endParaRPr lang="en-US" dirty="0"/>
          </a:p>
        </p:txBody>
      </p:sp>
      <p:sp>
        <p:nvSpPr>
          <p:cNvPr id="10" name="AutoShape 6" descr="data:image/jpeg;base64,/9j/4AAQSkZJRgABAQAAAQABAAD/2wCEAAkGBxMSEhUUExQVFRUXGB4aGBgYFxwbGxwbGxwfGhwXHhsaICkhHB8lIB4cITEiJSktLy4uHR8zODMuNygtLisBCgoKDg0OGxAQGywkHyQsLCwsLCwsLCwsLCwsLCwsLCwsLCwsLCwsLCwsLCwsLCwsLCwsLCwsLCwsLCwsLCwsLP/AABEIALYBFAMBIgACEQEDEQH/xAAcAAACAgMBAQAAAAAAAAAAAAAFBgMEAAIHAQj/xABFEAACAQIEBAQDBQcBBgUFAQABAhEDIQAEEjEFIkFRBhNhcTKBkUKhscHwBxQjUmLR4TMVcoKSsvEWJEODomNzk8LiU//EABkBAAMBAQEAAAAAAAAAAAAAAAABAgMEBf/EAC4RAAICAQQBAgMHBQAAAAAAAAABAhEhAxIxQVEEE6HR8BQiMmFxseFCUmKBkf/aAAwDAQACEQMRAD8ARfHvDCld6huh5dQBI1ryETt9hjv0x2TwLVFTIUS5DNVXUREKDZQsiwtFt7zjl3iLOVaXKulg3mrUQxoZXYOtpEFHJZWEET7gvX7M8+1TIoq+WBQZqdRmUksVYMCAsSYIXqbDuMNYF0XPE5IagwfWNSJJFyIILE7fnv0GEHxDTdeIB0aAVQtEWClgx9xpnDT4wzbVmLo3KglVIANpPMRvuY9+pvgDxtf/ADIqWKstRbMRynQZsOhJP17XHwJF7wsreZUd6kseUwADFypJscOdGtA0gxHUnuPXrM+l8cmrZVDUDV3ABWRqKgAiQVHfvPWcEKeRycAipRmNtQP4bYExtHUMznadMBnqIiSBLkLJJgXJH+b4q087SFzVRjuSHWIvsPz98cyr5DhxbmqUVIH8wBvAv64lo5fhqi2Yy8+pBv3wWxUvJ0/98pkgeYkAXlxJAje89fbfEr5ylGnzUvYEOp3m/bbHN8vleHOZpvTqR/IpaOxstuuPczRyFMy8KD9pqbAe06cFsKQ51OK5emRoq0ie3mKeUmPi6RFhtcG3SDM8WyqgMuYpwOi1VjUQCGKk+kyZO2/RL/2lwsH/AFacd4c/ljc8a4ULeavySofwXCyGAzX49l2PmJXpQDIusiIjffYd9ji9lvGuWdYFRFIj4yyEm4LAgAG0GLH8MKP/AIm4YrhVLaNy/lmJ9o1dzOLB8U8Lj42PtSaPwGDI8BTNcRywlvNpiwsHDR8gJ/74ROJr5rsaIZyGEsoLEjcQQDAi3uCRg7W8QcMY2ZwP/tNitw2utCswPVVcbz8K6bg2s1pMQeh2AJvDGdpZcvTqhwwIqiBJlRCqZPTm26kREY6T/wCIcqgCiqDAtpDH2AIEfLpjlNPj1DzqlSqJEaeUEiNoEQLR+rycy3ifh6Kt6jQAGmkRsIJDbd9/uwmAar+L0pNrSlTVNJBkOhkkQWK0yPSPXc7Yt5Xx/k4Jq1VQ9gS6xHQqvexEA9b2wCp+LuFklf4g/wDaY/hjx/FPCZjU3t5L/wBsFBgaqPijIk1IzVCPi/1BsVAtO5tsL9DgTUz/AA3zC/7xQuLaTJnuSJg9QSVN8KvEOOcPNeiwLBFfU5NNhbRUXbc8xT78Gf8AxRwnrUYe9Kp/bBQDDS8UZIDU2Zoqf5PMBAO029OwtJ2k4t0/E2SIDfvVAAiRNRQYuJhj3nCfV8S8II/1D/8Aiq/2xZ8B+HKeYy7VGeoCajMFXy4CudafEhYSrK1zswwMdDBU8S5MspGay9pkmokAEd5tNumMXxJko0/vdA+1RY7bzAuepwNzngsBwfP5dUEeUupVbYztNheIiTGPM/4HylIayHOlTr1N8WoRHKogzeQJ39IkdLyXsuyuqFSCru7qykEEaome0N07Yv5ikGD/ANRcfXk+kfdgLwFdH7lRYRGXmwPLOkkTM7qYO9x74KZfMjTS1A84FjNtXMTPU79eg2wITCeWEJ7k+vUx9wwIzzU9cOyAxMMwBAJJ2PpfBulRhFH9I9Lx26Yo1jLN7x9LfliqEDTkqR/lP0/X/bA7OcJosGOlGKz2N1EwfXDDpxT4ll1ZYKggnboe8wL2kYYAk8Cox8KGB2H1x4nAqI+wm8iw374Lrk0IFiIuIJHytgfnfC+Uqv5lSiGa1yWEx3AMG1r9ABtgAqHwnlSSfIpkm55BjMWh4YyY2y9MfX++MwgFb9otN6VZtUk6vNUiBapMD6nubg743/Zzm2CvTSpzOwcCWCmV0iJEMeXb5dMGv2lZFWL1F/kA6mbBla462Mybk98Kf7K86KWZqUmRnDJKAbhtQIaO0b2/uGNcDzx41Sh5lZjyy12M9dXoD16W32XyQBliz9GGqwB5Y09OgA72w6eJXdUceXbYNF+ktqW0FpufXuRhQzNDzcoS0Qj2Uj4WVnBPf4WUR6euGIXeIRWaBsgsVMD0IkgQYMEdvbElHJ10B0VGEfzQw+jA4XONZurRqQlRoIDDa42F+owR8C8YHnsMxVs62L3XUSPoY/PGbT5LvoN53j2ZoUlZ1pVFZogqR0ndTHTtgXV8U5VxL5CkHDKSQEIYKwLKeUEalBHXfBDxfmaQoooemCDJTV/EJOxKAciwSeYg+mEYsG2BJnfYfrrti032S0uhn4n4/wAwy6culPL04sFGph/xMIHyUYWnzbVJaoWdyDLMxJPzOJaGXlwunWSvKJi4EkXIHe2+IMuB6b/5wPIJUU2xssY8v2+7EtCjqmxnpA298AGukY1IHfEjUCdjMet/pucaGgR3/L64ALgowFJ/Vxhn8TZhPMZGIVk5NieUHVE+kkQP5cABUGikOtlPpJ/xg54jBqV2UBS5qOFCrzEvVfStjcnUoA6CLTOFQynV4O1fL1K1McqS7dOW5taJAMkSLA9cT8I4aalBmG+k39dM/LB7xbT/AHHJUcihHmuA1c79ebfoX5R6Uz3wGyxBp6E1BjoDXGlhNxE3Niu2Hhck5fAN8NZc1WAIFxa0REz+G3cjFbPZHTm2TeGG3qAfzj3wf8P5YKtRajAVEJMA6Tbe1ovYxgX4apAuWqmzDc3kk3vvM4B5NfE+QKFP6lIAHoQT+P4484rw7TlxUtFvneP8+2LqIlTNKsuSpZRqgXUwol9p5hEi8DuCx8T/AGeZyoyBUIVgW0alMQYgydCkz3JsbYG0hqLaOfpkiac7e+Oj+G/2mUcll0y1Wg5akI1UytwSWAIMQVBC9ZjpgnwPwCy5mkagTQCRUVmkHT0EAayTYxIAm4NjzPxOoq52rp0LzKpCgKAwRVYgCwGoHCWRyjXY9cQ/a/TdiBkyadxLVYaGEGwUgddm+YvibN+LznMlVqijCJUprLvd9JLtqCC24JN5LAQb45hnshod1GykXtEkSF98N3hbLE5JkCMTUqBjMKoEaEIm7nVzEWHLHsnwKKyOHhutUZ69aqAEFILRYERADKqbkKwLt17dMGc/mGWqirGk6dOowCQAJkCbGB8zthD8OZFabQzMaau8BTywmjUYJGxYRAvfDX4qZnFN0JIkAkSftRED1mcJDkh6qJJj5fX/ALY5Uv7UsuWjyKpJaJBW8ncAkYbc/wCLl/dq1ZadbkUqXCAqanl6oswKgFviNtu4niXhvK0i7ioTrVNdKDYshDEHqbAxi2RR2vP8cp09AAd2eDpUDUARMkEi+1p642z2bpBNdV1pqsE64hT9kMJ3BIsDuBGFjwzmAj09QUirT1o8mSwnzEvABA0n0CPPSNf2hrUfIMbHRVXzSoOmASNKk3fS2gM1hM2F1UVNWhd0Gcj4lyjAN+90oOysUp9x8Lcw26+mLa8Xy1U6ademzRbQ6sR6wJxxzwUgbNSfhVGYyJiIE/fh2qZsl6a0rU5LVCpF4XkUgXJ1EW9x7CQN0NjcXywscxRH/uJ/fGYFZOmrIrMFGoSAbmPkRjMVtJ3lvxNkmTXTaT/KTA1de+527TjmHhx3pcRpqSZVmUcx5WAMEdoO2PoTjfAqdVWOlhV3VgCCWHUhd5uJPfpbHz/nQMvxWm1WNArU2eSQNLaWeSL2kgkdjiTVM7JmKD10YZkMKYAJPljmmeQmwGqRc23kiQCrZSifJzdONOmoRAuLoJ33E7ewFojD7xutRai1Bo1KCilkZ4OxuWuU5ZMmYmDhMypbS6lpHlqVMbwSCb3PSfuw0SLPiGnl62TD0oTVTDIASS4LICtT+pGki9gI63WeF8MTynhv44AvqAVC5IVZkDUQOtgWEkQYYs0tGCaSjUgAfSo5npg6um8CSRvitQZMxqquughVWKZgMTUIluUkwAOlu8GAuCgLV4fVqoo0cyBtJcidNzoJ6AXgmIMC8iKn7jWRgxpmJEwGMR73m3y+mGzMltTUkphSJ7htMgayCQF5oE2+IYMZF0pBRWSGcGwNT2iFVr2O3YzibZdI59mOGs7/ABaaeykydPRQR0BaB6Eg+/vCK1JEqF1DNFgV+1tpm8dMOeb8MCvUNQPXKkkgrSchNrFnIEyBuATbvOKw8IIxZizaWIklfLUnSAW52MySTY9Thk0LdHhpVS6uDyB4WZIZoAF5F/rjMytZA4YMpX4puw7g35QOs7Xw/cG4MctVNdizM06SFpKViWlQwZTCgmNNgOWMUc74Ypl2qM9T+IWLGs6LOtoY6AmpgJJJDDaMDoVMov4Qp1aFMoCtQqHZmsxJEx9SNxAAwOzvBX81aSUvMICh41MJHrOmYgx1+WGPN8SkeWtYKRMny9MlSspPNqs2ohYIsJMmF4cVfUV1mlTAICFgNQ1QSQIGolZZmj4egjEJtGm1Mg4jws6JDapZQQFAAUKWWV3mJJPqB1IwQ8LcOVuJ5YMk6qpYybCA1RPnaY2sLm8etwutlq3mF1f7badVQMk3Mfy6lhTG+4+HF7JZhUr0s1QSppFVHdRILDqwkXSCwlYHS84al2NwXBR8QoWzlc1IfnKiZ5VU6UEAenrefXGmQ4rl8tVSp5LM6/CVQBNVwHuwmATus9cGONcBqVXrZkIyrVqakQQzFXupieWWWbg3JEdRT/chRYDMK8kBuWmg7SA2sL6ARY7CLYe7OCFDGSzn85UqnzqtBTTiWL1aZeLEtvKwPsyQeosBi/SqqQtCmvmawT5ayzt9pdd5V4AJZpGxnbFOm+TeVCiowMFVdLXA1QJte5B6HBbK8USkR5SsrTBZYBhhqguU1drT8rYSk+GU4RSTVl/IeB6YemroCFpMW1RqZyVVZWSoQLOm8ys9YVqyPA0QkLSy9OjykLTpgFmFy7EAAXgQAZCiT0Ctlc9VzA10DWYrIYtUdApGmANQOvVvYEDSZjbBbLZPMfar1B6B57TzFRYe2KSIbY0hB/uxYbbR07dr9tox84cRyxqZutWlTqzFRwRIPxswbY22+Rx3H90/mao229Ro+gMfLrjylkqSNqVEDT8QVdUm+8ScNgqOI0eC5ipVLaHqO+58ptExZvhMwQOkDqbwXPgPC8+HpedTVaSgcpILWBAB0zuSSRb4mneMdBetAMkADeTYYiDA7G2FYUBqvCNdNVb4hEMB8Jt/NuLbdbYr5bLMzGmwOlDyTAmZLXkTeT9cMFRgB/nGrvaxmdr4hlp0B8/wOnUoNSOpQwaQlQqCSsSQphvsi4OwG2OU8G4C9DN/xkLKjaSVIMc2jXuCFsbmIF4x2KtUInaenp398I/HlqiszUzRCVArOJIJ2BaR15LdI6TJLsTRHlKTgNSRUUKBXoMryC6nncyYAaVkWE+hwwZnO02yzNURy7UyukNJCxOkODC7XabsurbTCPmMxVeszElqZZiKaPMJJ0rG23WLG/TFqh54YnLOCzga6bsnOggCKdUhSRYR3Eb4IOiZQzZnCvMShVaqzJpsoELrt1AADSNNzJOI+FstdqtJV0yOeQKesFo1coixghiLTeVBGJ8/naVM+Xmsmy1CFqBcualJLMLVKVQuo2/9MCxAkTaKnm6dcVXpPRpuGZm1BqRVGBBQAswNragtovgSdvIYAVPNVKPKCQJnlJAv1hbXx5i1muEOWmlWTSbx5tNwD2VlcyPeD6dTmKDbHwdc4RnxQr1CuWWnLAHSzQdj8IJkqOwjeADOOYftTygObqFNlAmzWkyok9dLD4o+tsdDyXDPM5mgLe/lBRb/AI2Ajrfe18V61PLJSL1aeoTIDPzOxtKhVAAFrgASBeVOFdBQf8I5oZmlSr1AqsVFQagShZhzySCZBaYkCy2EYC+LqDU3NWk61SyPTUKJlnOpeUSRzdI2E7RgxwnhqtTXVQ8sgQAVSRediDHzJPe+J04XTRgQYMf/AE5E33A339N8NNjcV5OZcL4dWWmBVRqYDFWLW+JQBNgYJ7jr1tj1OC1qxbTVytNbjSzFXUbEEBDA7jb1tOOkZagVAU1BALkgrqLAkgAk7RK3AE6QLC2EzjXDKDk6R5lMHZtUy0iBB5wIgapJMROC8DStgPLZPMZeoAuby4pgak1uKlFlA+wXUqoiVN1iYBOLD8Ty4nz6VIhiP4mWOldSaQpamzGmD0mmR0gibVaNBKflsURySAaZJQbHmgTpGxiZttE4O8L4rlaWqaAC2BIdjfYCNK2O8xuTGARQpcdjUlHMUyHmGqK6uNJ0CClViZsV2teLYoZLidIVGWpWaoZkag4TfUWVfME8xspKiyzFxi9xXilOH0ZBSZAVwBpvcn4Za+0Ei/WMDOG5mohlaDKdtwB37jb1nvh0H+g3WzWcdQaCgiWCMz1HIlbAqFA1QTsCAQTPXEHDuI1qTTmKopqWAZ1DDTY92EgWuBaIg2B3biucJLIzXixvbruIEHaAffFVeF5hmHMjTfS/doLASDvG+9yRBNjAi7xHJZLU71cw6VVcipTZqa8xABUKPMB+EDe464VuL8QyxbWlHZpHMxIGxOone0xBHqL4NZ7g+og1XpgimghnMlkQJIghi0KN4FvfCpnsxTp1NNzpNyjLFrCCC0mZ67RhUh73wMw4qatSg5c+WoSTUIa9yQLG5BJ9J9QMOHCqaeQ1Ohn3pK8z5QXUCZJhgNYN/wCb8b8i4ZWdmUaSxldCgdoHQyOkWv8ALDV/s/N5RlYlQCVGgMquZjkCizQeoa/psJdLktb5cDDnvCbVmk5295hNM9pAXlIED5d8Xcp4RofC51QABDWJ6sWsTJuYAC7AQJxvwbJVs1rLsaaKsatIlo0AxB3Uz1jl+eDf+wTDlUspIJKs0r8Lc5spiZ7QR3wbkV7eOQXluCZaoSgIkTP8Zi6sefa89JafngfnuCU0ABYaV+Hdotuo0kLAPUiLRvgl4d8UZbK0xTr0KCB2h9K6XiBpcpUZpHN8QMemKXGPElFzTpKgB1atSFASJBFlclViBeJ6C+EqFJyWA/wGpT8saDY3sSwLMbmTvfti/lHkvG2qO8wIJv6gj5Y5Y3GqtEEjSCQjEXg8uo7WDWv179cO/hXjiV6QYGIA1Ak6gSbTN4Ig+xxojFjDWqRv+OMNwO3341V16X9RGNNcWn++ADfyQbfh9cZm8uNAAsBses7CJ2scba4jENYT0+t9z2wmNA2qWnYnSLlZjewgGTb3+/EGZzTMsqeu/lvaNx6TtPvvghpDG4FrAgEETcwemwxHVAKkA79SP7R+oxNFWU0zBkB9NxHUKdpJtYEzvOBHiVUUUWFO4JUQ2kgQSu1iLHfa+DtNqeqDoJItAHwj74tgf4kVRlwRJClYuWseTqZ+0bm++EMU9IZpaTJjf07gR+GKhqUw2g8wuDKyL77i/re8dcFqoUiVgEtEdICzsLzNsQjL2DKCQD1G/QbzPrB6jC2sLIcuaiqadPToP/pMo0Hc2Uq1OfUhcVM1wbVFR8tSUs5uGUkm88oc6h8oEYI0FYq8K3Zgu0C4Mz6dzscaVFKxCaIESDBLT8R9TI6xbDVCAOY4VRm4RT2AtjMG/wB6zFIkU6QqBjqJfUxB20grUFrTt1xmCwo6DUy7kwwXR0kkkACJDbtA1HmI3j1xbo16gKBUBQdQWEADcFlgn5/XbEHA69OsFqqZDDQq69XcmSGIlgNUHoB1BknmMtRX40XluRcxO09pg77xjSibKNWga5JRnY7QpbQD/vGAfkMe0+Evr+LVEBocqVO5EkQeWPX64zNcSpU1UkMsnSmnUJJ7BfhJwHzPEq8QsAbLzatt9yWJB3AMdJwqAt8f4hl6KFBpDhubmSpUAj4tOodCDAIOmYGEXNcSKBgS1jpKnqw+IqoEsu0GCTuCBtB4lp05WodasurqSGvpg2IBB2MkG8xFgec4kRCqrlgoHKRCzOnpcmdjhgm0a/vLAuGZgrERygm0fzQCPe+L+Q42KJZWy4qLEAM/Ob7qVMAxtbqAMLf7jTDAGpLH7J3B91Jk+8DErZVyAQLiwggyq31AiYZY7zA9MArD68YepamhKAizkSLap5LdGEegPoKD8UrfEoAEi6soBjvIuROx74H5Zi1VSoKOTJKna86oM6l6xcdMTh0rB1ELyWN4B8xfe5Eze5JOENZJhxmvaXZY2/jUresBCT8h2xFmOKGqCKtV2EE6Q7EGB1BCiflgfXow14ERy6gTsO0wPX5YwgXIA/H8cLcUoFtwlUUwKZMLoUSQDBJiZ6Em59NsEE4RQRGJp6zt8bBdUWCmV1CfmfnijwLL1XeKZIMhR2E7mTtyiPnhv4Nw5W00/KSqaVVqa1AecO6agWBsVDDlG4gnqJlyKUBv4FkRSpihSFNRT/1XAiWJsCwFuk9gN7nArxJkhTYFqgVSmpnClbgSVUGVaVBELcwZsJxZ8TZw5NaNFdLHzIbVKhmqMLlpkkGJPv8AOn4rqJUpjzatwSEC69DM1tIBaArbXMXNjtjHa+DqWFa4HPLVEpIEr1AFNPzLgqpBTXcAlbEgXtOwHWLiXjHLKjqW1BehoMyyGJGhmhDYgAgmImOhWqeZBd8znzTqeVFOnSJZaYCkAQpMHeZMk7R1EHiHiD5o0yi1CGQIeUoBpADlAeaFhiZGKi0KWlmmX/E9I+VQqA1NOtUhlLqCQ0wEk6pWIuO14xvW8KolI5lKVTWDLAllpsN9JRtTk6iRGibzacUOE8bp1M7Rp0w7UKL6yVQs0rTIixJKNZue8yfXDrxfxJSdCBSr6HqD4qTKCQFLKQxUxEzB2vtOGl2ZNyVHNOIZRs+9FqYdXqiVpqtFxFr3emAsR0kepmA/FuE1+G5kJVUBwA6tYqymQY7kXkb/ABehLtneDU81mHqU18tpCrp1JDCnKnSSv2jaLcwNxcCv2g1/NoUq9Quz5Wr5LsCJh1WorG5BIhVMNfVvMnGsWYNXf5DDwDO0qirVp2EQyapCG0ED17/hfBupU9P7RjifDePVKH+iAUY2km0ySCJEyBt3DWOOjcG4+lZCyOYiII+FoB8s8tiJieuGyUM6VAYj6YzT9+KGWqmxBI7gr329Zxa1nb8j2jAmNnlYADvipVckxFiLn9d8S1GN7j6W/HFZqUTzESbxvfrc2/XvhMaK1LLRVDTdVhRJkLP39vlih4ovk66rYLTLBdNuXmBvvGkH5YvPK1A0q0jSJIBgRJtY9MaZnOySukMGERbYmCPocSUcmpeJqorhzzKAVCtblIA6bGw74eeFeIqWZCLSZUqDenUEFt7Aje4m0n0wiPRpMlJUFUVKasKxdgVLaraALgACCD2HrgZxCkUI6djimrM06Os8QAgsYpusBhsOvUGDab/LA5jps4jabj3G5v8A4wpcK8Y1FXy8wozFP+r4x8/tfO/qMO3CaqZmWy9QMLAo12VRO4Nx13kbXxDTRpaZArwIEgesfmJx5gJxzOvSrui6kCn4YHabW29sZiB7QFxbidV62p6suLK6ALaLKGAEx298TcK4s9PMCqNWuF0tJY8sbgtDgjk0k+gAIs78Tp1aKVKWXVSrqp1ogNNlcles2IJJiY7g7L1LgAKanKVEQiQpI0guZWZIVZJFtjJi5ON7T4E9NrkYPDXjda4/8wf44UyI0oyjrvcxIK2G/SYvcW42CStOTMSQpJvyzAHYiOnQQIlB4VwzzK8xC0mlrRqAMfPY2v264Y8zmVolmM3eSx3A0AAT+QxUeCJKnQD4/mElERSW3bUeYt2vfvt0+eBtTMAA04LXk6bXO8t0BG9jPcbDziGaDVGYsdJLCQJaCTcCep6dpnAnzzEQI7b/ADnecJiLhzYUcoUf0pt83+Jj7GPXETZyoWDA6SI+GwkbGPpiFVB2Me+31xNSpFjABnsL9Ln88S2XGFl6jmVpP5iiQ8FVGySRrj1B1KPQz2xpSoqyVNAE7hSYIFhHbqT02HtjemVB02I6ncT3Hp09Y9saqR1AIO49MR7lM19i1gh4eratJKibGQJUg/1CAd9+/SDiwKAWJ0sxjlG99p+yCbWnqLDFNsuAeWRizSYgAAXnoDJJ/MzhtpiWnJYHDw9wsVqLPTqQEFiCqhahBYqFtJggFu8DbEviPLVMuENCoalNtQEMGBIqMoI0EEGN4gADvbEHg7h+YqIwQJTXVdzT1OAsatEkRGpZtYld+lniHGVp5l6Ay1eoiMV10W5pBnUF0dCdiY69cQ0+UXjhlThPCM7V5tJU65Dsqhha+l6plbxsw9ZxebwtmVqagabVHUgGsVqMN+YWeCp5h/u4vUMxSCs1GalSYZXDgjoFiWpzYy0qd4GLfB85VRV1pUqsWLMF0oCJEKQpICx20zHqZNyY/bk+v+ClV8BZ8MXKmrUMksHAJsOrkNtIMxuMUc5kK+TipUp1EDQG+IBrgsHg6XU/DveTjrGY8QvyO2XqpoB0qAX1Fp5jpuRIM2jb5B38UKVq6P4rwXZGmAVWYCtOmSIEzO9iTipSS/MlRkucfqBPCXiShRp06xWRR5SpMsXJ1MwA+KSR1+yMHD4/oZ110IEqqxaauoMBCiUK6h9lTe9p2BOPeI+FP3ikadOqtJt3VAqIXJB02EmQT3FiPTHLzwmvRqtTACPTMqSyq17gjUwDSPcQfWcSljOBudtV0dPXjTfvrn+KyFQWV0SzqdJGpEIWAARM/CbXkRcLpJn2zdBzIrK8HeGFQmm82nSGWw/k9ThIpcQrBrqQV5QikGXOpgYi0apm21upDT4WBy9VDBBChnvBNzrtAP2mAPtcRjSHSMtRJW0c+z/D3yeY8h2DDlmLb9D2INiMTUOI1qBYKykEKBa8CTf5bnrG4OGL9pXA/J4izj4K2mqO87PvedQLdPiwqVaRM9CCWX2J5l+l/ke+Hu6M2ux98Icc1E03a5gq0QpUkbBiDMtMATvh6p7QAPS3Q7HHD+GZk02WoLFTIJ7C5A7C077DHYeEcZSsiOocgjcCesbzhgi2ZvYjf2vckfPGsR6++PcxxGmvxSDPUH9dsVqvFqMTq+49flh9ASOo3PvvgPnyrfE4UbQF1f2wQ/2nRiS4/PAjiPEkOrSSZ25QRtsCbj64hloReN1zTq1VYllVv4ZAhVBl127BjuLi3QELueqCq40ySTHS8xA6D5+uHniNVKdZcwak1FdGFIqp1KqDS4LXBV9Qggg22woVMzNQtUp0yxfWSCVNzq6GIv1GGmS4sofu7JUKOCGUwQdwRg3lMgViopZWHwkMQwJ7EX27euCPBlSstRmpNyqA0MuoR8LcwEie14t0GLfCKiagHEq4JkC0KdMwbEEj5GRe+C7wDjWQfma1WqQ1T+I0fFB2kn7Ij1+eMwYzPD0ZiQWjaUcAHuTPWbfIYzE7UOyfja1aS6UrliyQswFAGnUVgG8MOvr0OFvilGshVnY+YOYSNliFIYzJYiJ9I9MOlPgAhVaozKikKbQPYgi55bjsN8L3i2qUSDfzVVJUm4p1CQhJmCAR3mMaYYSk7KnAKv8ACqEmCxNyZksLXsSSVN8RcUzrtTAMgEKbdSDJk9T1n37Yj4a+qFAFythIEglepNgGi89OuCZyYZQXNgjKQLXUHmtt1PbD6M282xVfSVZiJk8ovHv8gPvOKVNPT9e5wzZXIU/Jq5iuDpJ0UlQhdT2ZmE/ZFhA61P6SML4pk74htGkIslSmgAM6j2Fh9Tv8vriVqh06bR2H6v8APECLiUJ2nGbZ0RVEinEyra2/6+f39sa5XLF2CiJJi5gepJNgBvhp4fw/LZfS9WotWp0QghFvEmRci5uI6QTBxm14NtySFfSfWd8Q1EMHDBxXiLZhwahEqAANMQDccx3kCbx1gDAvN1CDyASCIJgj6GxwladMdpxtDjnOJebQShl6jUaGXVVLTolwTcMDqiCzkmNupI0yUM0KgIRFrQbnykabnerUAJuTtNjfthV4TmKakGsxJUkiRIJP2juSZ6n0x0Xhvh8ugRhFMgg6dMRcwY7bGIM+uOX1nqlpfX1YaMMcfMCZmqETT5dNCv8A/o7HSPQUwNR2tG3a2CFLxFVHKlPLiDEBak733eT7EA/SSWfh2VoskZijSI3JdATcSpJYHYHc9ZvGJ6oyrGBUp1FO4SrTYgyfs6pa3YHHND1c3W2Ms/4/X7mkk3y/iwRX8QGB5tINJ0gCsVB6xzJ92oe+BubWgxksabagB5yak0sIK6xqBESDNjEW3xLx/IUadenTVayCsvK4UimWluRjYhoG0bRbFTiBzWUPlwtenyf6iKDqeGIDLDaYPrdgJOx2WtOVJ8vNPDEtTbx8whw+lUSfKc0ZUMwbmy7O0ysnUFkCzjULEclpmqV1rvqZfLrURCIWHwWJGoWcG+0gTImJwFyvExV1eWTTvzIpEgiJDSNpuD9D1xS43xAoKbU1KNTJU7mzSTpLbqZJA+yffHTpa+77suTDU01+KAP8a59KlZPKo1KcSuthpZmUyIAusTa99QtYYu0OKMMzSDkxTXy6pBBA1QGII7kaj2JN7YX3Ymsaict5W2xIv6d8MXB8osA2+eNZaihSRlKEnG32G/FNYVhlgSGKisAQIt5gC/8AxUD5HACpkhAmPf8APBTOVEUxMwL+/UYF1KwJ645NTWblaL09ByWQY2WKuIAIJ2mBJsJP6+WGXwhmJWpTa5DyDB6i+/eJ3wEMMYEk+mLnC5oPrUCTYgraPWIuL9cdOl6h/wBQ5+l/tG1qUwBp+q/SDjU5T0U/MflgSeLt1VPow/8A2xoOMf0D5Ej++NftMDH7PML1cg5JIpn3Ck+/6OKlDJVTdqRAixCm/wDbrig3F5Pwfef7Y0/2pHQj/jP9sNeoh5D2Jroo8ayhNTl0zpAIJHQtMDe1vrhWzuWhiNJUxsf1cYPcXq+cVI1BkJgg9GjrvIj7zipmM9W8s03CVFJszKNam2x6SLfnOI3pytM64Qh7VNPd8P4AuVDowKsV6SDG+GbL8ap5jUtZIfbzEAJInqqgf/H6YCAbY1pqabB0MMMVvT5MJaTWUMo4PWqXoZtCgtIci++xIg3GMxVXOcOrc+Zp1Uq/a8oDSf6oOxPUCBaYvjMXZjS8D5kqtSSipytcmAoAHQC1un3CblVH9oWSjMUQTymlyyNjqvPp8N5/z0LP5Rg0qdMkXHMZAtOo3O+4J7RGFvxRwWtUy7P5igrBhRBIBGo9SDHRTuO2NaMm+2KHCMrpsYZ5kLMaZgy3Wd7b2v2O1XXmK3k0hd25RsBKi5I2UGWPYavfGuUU05BBOleXT68zMW2WZJ1E7bTGKmYz601JSC9RWR2jlAY/BTHQaZXUZs1owSeBJWzfjGfp1WRKc/u9EaEBsXAJmqR/M5LMbfaI9MVKboATDGL7abewn9TinlU2JkzYRdj7DrgkuV5iznSBykAF2uIiBAHUSSL7TjGXg6IRKdRleJBAE7evv6AYkpUVJAXUSbABRP8A1XxYyHDvOchJCiJJiw/M+mDeTya0qjFBJlgs30qDE+5j8hscZuSujrjpNRUmsG+U4WKa+UQCzDUW2Iggww6rbadxPbFbNZdCF0o5czBiVqQTJWdyBpWBvEDpi9TomsSBPlsZJm9T/wDj/q9t7HEsyiIENMlSdasDp0FTdlcgrHcQZttAJLpjcW4iouceo5p0VLie8j+xG+/r3wRr8LqUKeqp5SM6tpVzqcjblChtJO2oxE7g4v8AB8lUamy5SJCKTcBhq1DVrYDma4G0AFtyuNU8JVBPnVsrSJvFfMKrdzygEz/f54Jt88Ix03Hi8i4rSQOUXv03PU7x77Y6N4Yyi5mijV5qyz8kk05FRhOnYkm5Y3vJOBFHwjRcwudpuRcjL0atcj/lj6xGGTwzQo0ENGkueqmSdTZbylE9JqdJv3xhqttXFHToasYyph6lkaaAaaSDsIFo3/t74srQBsyg/L+2PTOxBWxNyLDcHp27d8WadGVDCSD9oXB+e2CNs7HqLyAMxwqlJKr5ZO7U5Q/VSJvhV8T5g0WHms1UGLMx1HlF7EK0CBJv0m+G/imaWkGd2CqP5unSB3Ppjl3HuKHMVC5gLsi9QO/udz8h0xluU5foXrNbMgc028xnD1CTPMWJcjfmYb+uJHrMwhnZgOhYn6TYY9aoB64iqVSdz+jfHRzlnm7VHCPR6fr0sT9cGMgxVdQMN09sD6dAGLGflv74J0zYC4gbHf0wYHbPCCd9+/8A3x6VHzxdPDn/AHc1gr6VeCwErBHWPhgjrE6h2xTVLieWTFyBiaiUpNnlMRiwHOIjMxtBIPuLH2x5cA7wYt37fifqcJyTKSZK1Qz+jjVsy7NLEse5P6j2xslMzf6YsNQ9L4xlNIeEbUyCL79sU87lydvnacWBlJMzB+X9sb6W2B+7GDlTtE8PAEoyvSPljZmB6A+hke+xG+2L+Zo3kyT8sVGpn+U4tTvJpgpBLmQIPTpiVqYHS2JfKbtiRaJOL9wl0DHpLPUfQ48wQbKek4zF+6iNqOqVuJhmIlnBNlCxA7WucCeJghWS+k/YKszGb9J23+XU4YeF5csshVW9wwJkfIi+98WM1wpW2lT3nYdR6/P78eqjyGciq0EJFNlgEFuYnWRGtNQPMbgEifsmIvAHiUltADO5hmUKbaZCAReNBUmLbD7OOycV8LrUp6fM0VNlfSJuIMgaVe3oBMWm+Od53wdWy7uCwDEcjgk+YJ5gsXRxaxB9zvhS4HHnJp4U8NVHJrVT5YUECQJBKkCx2idztsAT8NOnUVaxoOQ2pAtQyY81JIeTBPv/AFY6B4V0agtUak0+WFA1SwggEx1Ey0C46YRvFrAZqqTpXZAikkKJIYKfYCY3LHrOMW7OyH3XZYo1fKBpogGmxJiWPexNr956WgxBl/4hOo8kwx/mP8g9OhPy74ppXJXQDyjc7X2gdvX0He4moVgIHSQIHXp9P17w1SwbRm5ySYfp1Zub7W79ttl9Py3t5irRamwzADAkFYWSG2BWx2+HTHNEDYEBRV0kEmZ6AXt99rfcOuCHDMkznzK5AImAsQo9LczHYt8hGIUezok1mJHkaFbJktQBpK0F1qENeAJ5dTHc3AABkTbFrI8Lo5vOCpmNbK5mpplVUIoAWxJXUFgHV1m1pscW41SYiiqO2Y/9NVM6SWBXUdJkmdhc22mcBeK+G6tSoztReiNymogtp5XqaQSFFgSBMd9hjZq+zhcVFulkcuBJTy71GHlIDygEoB0LRF4+yCxJMTN8FBxj+IyPVptT0fHqpzqLE6RoZWAAi++FTIeCcpysUm2zffYj9fPBSh4Vybah5K8pjrewJtPSdPuDi9kWhPeuQnX4pTLrpq0qmvlYnooViDMzJYgT6nFLMKlImohaSqqBTZwAFbUWgDSZ+Ez02xJV8L5TYUU2/lwEzXg+gLqXT0RtI7/ZjFbAWtKqf18BgHEhNRqkQ1IhAF1KhbqQ3p1jCdXyiqlbQtFuRdK+SJLTJaQI5RsCSbkQDtrxLhNelJp5mr7M2v8A65wLy/E85TI0+S8X+EKffltPyxlLmjZcW0whR8E1auXbM6kpmSRSNMrb8F6Wj6YW8tRDC1yR1A+g/vI+eDOU8YlRpq+Ykm5F0joLEWiRcGLbdB9QUXaaMGmoAgT0HxNO3z/yc2qK3RaxyQ+aTYLcAbDoLXix94+eNvPgfCJ6DcD16/jj3MUgpPlkm5FputxN7ifXEdFYudo6j7/X8MSykkXhn2o1HNKpUUxoLK4GoCxPJYqTMCSII33xUK6rsZ97/djenRkapnvIH4DfGLT74ykaxRao1pJJOok7kdTucXExToL/AI7DF/L0euOeTocqRMom3XFkbbY0blGNC2Oec2YSybwO35Y109r/AFx4DjYHEJkttGppnGmgHE4GNivTfDolzKxpjGaBjd8Rl47Y0jJLkzlbMNMYzGhrYzGm+BNSOo5nNSoCsFY2nt3MQZiOv1xUzmcdQtOmfNq7E6T2uxjlHzIwKomskM8FTI+G4Fza5BPafx3M5HMCBLyb26QO9hBnfHuHKe0UJUK4CNeQLxN99r72xrn8h5o0u50wRJN4Igj5i2LpIqDup7fkcQDNUgQgdZvC6r+0dcACjmMm+VfzKX+mg5U0lmlrGdKlmnuZj5g4AcayuUzIJvTrkQoM0wXnm5WuWLGNh0I7Y6c4DRzADoOvvipneD0K1mpiYgNAkdbSO5n3xDjY1No4l+7sh8tgA19KyI0gSTIt0gX74nyi3BiSdhsb/wDcfW0kgF+zvhnQBTD1GPbUCoXY6hAk7AEEW22kgc/w+nRZQQpsxgORMCANRMjlDdhYk7ziZQs3hrKKCOVoL5SU0gg6XquI52GoBQw2VSCoAtJJk/EavEM6yJoprrqGIgiRtJ37GQDbaekwZHOQis4KDpGyjcETvO+3WfU6ZarRSoHUqVIgmZIHeZ3PUm5+UYIw7N3qp4TLnh3ggy+uozaqnVmuS2qTpPeCDJPQmbgE5xnxPlsvl1RFZ80Y5UJtefMciwJ7GSSQcLlTiaujtSemWCllUkSwmDpHUjePwG0fh3wzSYtUzFRjUMkMPbYhgSWO/YbQcCFN2qXQY4fx1lWH+Pq6ABJmfgYzMSbW5SCO9uj43ySaAzOqkESab2KmCDALTO+5uO84V+KcTogIt1KQs6gWUQIeD8LG8iSLwNpEGeyS5hJCiQQSwA6giYmbx62A9hXBipvo6Nn/ABRlUpLU86myM4WQS4HUyqAsLA9NyJjFPM+Ick8aMzS9i2nqOjwe+OWpwc0tR0ipsCApYQQZk2ZDMdAbEza9Y5ENemSw20/aHyHxe4+YGDeJpt2dP4x/EQGiRUHXQQ3/AEkzhRrgg3BHyI/EYW/IUGRP5/XFyjmXPIajaTuCxIge5tjCcVJ2delrSgqZtmAD6ntE/diPL5XSQ1gRsT+WL/E8g1AUWDakrUVqqwEb8rod7qw0m/bvih5vc74W1oJTjJ2W1cTuT/fGR3IPvt8v84jpAttBP9hPyxN5ZChotMNzL12KjfYESJAIv2xNFXkhkjb9fTBLLU9QmMUIvIuP10wd4BlTVJClQQBZjEyYgdzjn1VJ4XJo5bY2ZQy0XjbBKjTAx5UpOijUCoMeoPrIsd/xxupnGLi4vPJyPUcyLNCL9enpiviWqPrjQY5ZW2aRao0OMnGxONSMSXZ5rONlYkRH1x4LY8JxaYsGjufl7Y8NXHrD3xJk6ep1SY1sF/5iALdbwflikrZLorlhjMTPlGGwkHYg2Ikid5G2xxmL9ufgi4+Rr4JnnKmWL8zAgnoeaZ6bxFxi/RoI5LUWKtYFSYMDoZMbdT6QTsUnitbM8LzH/maDeQ8KKqHUpIvKmO32TBtPTDJw7iVOsoqUnDCIDKbg2MEdDtyn88e8cIQGYadFUAANCBbAwZk3kAXt+O2COVNPU0KNU/EFue9+v6nFZM8Kh0VQF+yH29ZkH029OmNKlM0IM8hIAadx/Lv/AHvgAN6umIK1WOu2/U/dgWnFVUTfvB7G8n67f5xYy9RmGu4HRQDPzO4+78y7Al4jQaosA6Tv6bddv19wbJcPpUCz1FVm2LOIAv677WiZgR3weT1n9e2F3xPVFNK1RKi+YqciMswVlidNtRO15HphMEFTlKOYU6lSprEMbbdjN+u2BS+F8r+8iKaBaSKfhsGYmABtICzMdV+ShlvGWdQqq6HDEAHywLnYEQSCbAT3+eNU/aHVpu4CI0tJaZ1EAJIsIEKI+vWMTu8mnt+GjpedyCONtRUyA149p2N+mBb8MQElqIB3BAPpcaf1N98WuG8VatSpVQBDIG6xJAN+18EaVQMJHzg29bxh4M8oVPLyxqajRomN2ZA5Am8M0kbkwPzxLxPIZdFUeSFWxXRCDca4Cncr19u2Gg0liCo3uItP54EZ7hlD+IxJ1MpUCTCyuyrsNptvgADZrL06jAFCdlvJ22ML1A2IE7YJJwXK6V1Kj6TMtTDMfQlwWi0x3AO+NtVM01NAgVDBgjpE7e5HfBipSJid42Hwj9flhgLI4PlH1FqVNtVydCSfWQPw/tHmY8N5UgaFKDeKbaLbxy7+5uO9sF2y4XVMAf53wiZzw3UKmawKGbK7jrdyhkG0yLTcyOssuOeWG+J8HovQpUxpIoOxCs8sUrHmhwdUK6iRf/VxG3h1HpFaXl0WMKXVQxKmJEkazIkb9d+mB3D+G1qdTzDy0lQZenTBJcgssOdJg6mUWvYjqBh44TTDJJAHvuCPfaNo9MCSbLk2o2ngRj4WoU2A82oNo5lE9yIkn5xHfG1bw5RA1VHqqkagFRfM5W0szaoXuxNh2JMqrNmQ9fzEbTFJTUJABqMikatKxcGVBE/W0Ds/VqVW1UidK8qpABQaSugmTJu2qRdmbbo9qI3yXIKpcM4a2uM3mFNNSX1UQxiYAmQrT0VTzR1xQq/7LUXq51/9ylRpqYPd3JH+O+CD8EpaF8wjSA3ltIDTqJNMqA0mbjqQDcRemnB2oVaVSoQ+XEuw8ptRAv5ZBB+MKFmeu4xLgi1qt9jbV4+mWWklRHIrKar+ZpZ6SMOQOVAHMbkdL74nyuWyuZTWg0X3QED/AJTYR7DuDhGynHQ2ZeoSRqOsq0QIB2iwAFhM29RJPZNRrZv3hgSZVQZHNBB5QAATcmL9Ji5tUlnJm8MJZ3wzVAmmRVHpyt9Db774X81RemdLqVP9Qj1tP5YcOC8T18mpdSgahBETMbnc9o772wUYq40tpM7ggEdtjY45tT0cZfhwVHVa5OaasTUUl1XoWA7bkdTt74bM94Yot8M029Lr/wApv9CMA854frrcAVYiNJk2EAaTf0gTjifo5x6s399MG5hQGaLCTp9pt7264iBxNXpvuysALXBhf6f6d9sQFsZPSaY99mE+mNWGMLY1ZxgSCzWT0JHsSPwxmI2qYzDsqmdP4Jxlq2RQVAK7V6hpgVVGhlLGBUAmLKdp6D1xxvjxqZHOV3ywWii1PL8sMai/DP2gJBidhEwNpxmMx7reTiaSlQ8eGOP/AL3SDlSrKdLCbTANvT3+/BDN8TekdKmDNrAjYXvMWPTGYzDJZb4TwQka3f1UAbdyZ3M4MkOm5BUfI/hBxmMwgIM5mtNJ3vFMEnvAE2GxwIo8CDgOWJVhqIuPiExA995/vjMZhUmV0QcYyFINy0qeqOYwBIJiJjUQTE3uBGKOW8NUE01XpowbTT0iQF1HlETBF4O1h12xmMwdgOGVyi00CqBG0e8k73xBksutOm7SWViW0kCwvaJv2+mMxmARb8pdoEdotb0xHmMmj7qLX2E/XGYzDQmUOFcPWmoa5uVUAkQFZl+du+CdGuGZ1EyhAJPqob8GGMxmDsfRHXy4N7fTASvw5HdkbrAi2kgsFII7bWxmMwMCCrwrTNOmxUoBoJ6QCy/TRjbiCuKhc1DorKtZEUaYFYa9Lb7EkW98ZjMJrBcHQN4fmfJrtpn+IGp1JOosKiwLt/K0GDbeMbcKzIqUVqOWtoYgX+OTpGqYt2jfY4zGYltpo104KUZN9fM8y2YpeZUU64YBhAVSNgSCLgggEEHE1bjhCsumY5CepYhSGvNtLAkd5HSTmMxqcoK4tw7U6VAqqWbUnMx0ibiSJP8AxTgfQzJTkJMdxcxqI3O2/TtF8ZjMQUmWa7GmRUYnQJ1IsHexgER0HQbYPvmalFgXaSAdpJ5UL32Bttb+49xmKAZaNYFdugxILH3x7jMCEQZvKrUEVFV/94T9J2wCzvhmmfhZkM9OYfQ3+hGMxmJnCL5RcBa8QcIqZaCzIwNgVmfmCLfU4C0qZeTO2MxmPPWlH3dvR1qbWlaI9SHfWfmB90HGYzGYltJ8I1Sfk//Z"/>
          <p:cNvSpPr>
            <a:spLocks noChangeAspect="1" noChangeArrowheads="1"/>
          </p:cNvSpPr>
          <p:nvPr/>
        </p:nvSpPr>
        <p:spPr bwMode="auto">
          <a:xfrm>
            <a:off x="2000250" y="1418928"/>
            <a:ext cx="171450" cy="17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1" name="AutoShape 8" descr="data:image/jpeg;base64,/9j/4AAQSkZJRgABAQAAAQABAAD/2wCEAAkGBxMSEhUUExQVFRUXGB4aGBgYFxwbGxwbGxwfGhwXHhsaICkhHB8lIB4cITEiJSktLy4uHR8zODMuNygtLisBCgoKDg0OGxAQGywkHyQsLCwsLCwsLCwsLCwsLCwsLCwsLCwsLCwsLCwsLCwsLCwsLCwsLCwsLCwsLCwsLCwsLP/AABEIALYBFAMBIgACEQEDEQH/xAAcAAACAgMBAQAAAAAAAAAAAAAFBgMEAAIHAQj/xABFEAACAQIEBAQDBQcBBgUFAQABAhEDIQAEEjEFIkFRBhNhcTKBkUKhscHwBxQjUmLR4TMVcoKSsvEWJEODomNzk8LiU//EABkBAAMBAQEAAAAAAAAAAAAAAAABAgMEBf/EAC4RAAICAQQBAgMHBQAAAAAAAAABAhEhAxIxQVEEE6HR8BQiMmFxseFCUmKBkf/aAAwDAQACEQMRAD8ARfHvDCld6huh5dQBI1ryETt9hjv0x2TwLVFTIUS5DNVXUREKDZQsiwtFt7zjl3iLOVaXKulg3mrUQxoZXYOtpEFHJZWEET7gvX7M8+1TIoq+WBQZqdRmUksVYMCAsSYIXqbDuMNYF0XPE5IagwfWNSJJFyIILE7fnv0GEHxDTdeIB0aAVQtEWClgx9xpnDT4wzbVmLo3KglVIANpPMRvuY9+pvgDxtf/ADIqWKstRbMRynQZsOhJP17XHwJF7wsreZUd6kseUwADFypJscOdGtA0gxHUnuPXrM+l8cmrZVDUDV3ABWRqKgAiQVHfvPWcEKeRycAipRmNtQP4bYExtHUMznadMBnqIiSBLkLJJgXJH+b4q087SFzVRjuSHWIvsPz98cyr5DhxbmqUVIH8wBvAv64lo5fhqi2Yy8+pBv3wWxUvJ0/98pkgeYkAXlxJAje89fbfEr5ylGnzUvYEOp3m/bbHN8vleHOZpvTqR/IpaOxstuuPczRyFMy8KD9pqbAe06cFsKQ51OK5emRoq0ie3mKeUmPi6RFhtcG3SDM8WyqgMuYpwOi1VjUQCGKk+kyZO2/RL/2lwsH/AFacd4c/ljc8a4ULeavySofwXCyGAzX49l2PmJXpQDIusiIjffYd9ji9lvGuWdYFRFIj4yyEm4LAgAG0GLH8MKP/AIm4YrhVLaNy/lmJ9o1dzOLB8U8Lj42PtSaPwGDI8BTNcRywlvNpiwsHDR8gJ/74ROJr5rsaIZyGEsoLEjcQQDAi3uCRg7W8QcMY2ZwP/tNitw2utCswPVVcbz8K6bg2s1pMQeh2AJvDGdpZcvTqhwwIqiBJlRCqZPTm26kREY6T/wCIcqgCiqDAtpDH2AIEfLpjlNPj1DzqlSqJEaeUEiNoEQLR+rycy3ifh6Kt6jQAGmkRsIJDbd9/uwmAar+L0pNrSlTVNJBkOhkkQWK0yPSPXc7Yt5Xx/k4Jq1VQ9gS6xHQqvexEA9b2wCp+LuFklf4g/wDaY/hjx/FPCZjU3t5L/wBsFBgaqPijIk1IzVCPi/1BsVAtO5tsL9DgTUz/AA3zC/7xQuLaTJnuSJg9QSVN8KvEOOcPNeiwLBFfU5NNhbRUXbc8xT78Gf8AxRwnrUYe9Kp/bBQDDS8UZIDU2Zoqf5PMBAO029OwtJ2k4t0/E2SIDfvVAAiRNRQYuJhj3nCfV8S8II/1D/8Aiq/2xZ8B+HKeYy7VGeoCajMFXy4CudafEhYSrK1zswwMdDBU8S5MspGay9pkmokAEd5tNumMXxJko0/vdA+1RY7bzAuepwNzngsBwfP5dUEeUupVbYztNheIiTGPM/4HylIayHOlTr1N8WoRHKogzeQJ39IkdLyXsuyuqFSCru7qykEEaome0N07Yv5ikGD/ANRcfXk+kfdgLwFdH7lRYRGXmwPLOkkTM7qYO9x74KZfMjTS1A84FjNtXMTPU79eg2wITCeWEJ7k+vUx9wwIzzU9cOyAxMMwBAJJ2PpfBulRhFH9I9Lx26Yo1jLN7x9LfliqEDTkqR/lP0/X/bA7OcJosGOlGKz2N1EwfXDDpxT4ll1ZYKggnboe8wL2kYYAk8Cox8KGB2H1x4nAqI+wm8iw374Lrk0IFiIuIJHytgfnfC+Uqv5lSiGa1yWEx3AMG1r9ABtgAqHwnlSSfIpkm55BjMWh4YyY2y9MfX++MwgFb9otN6VZtUk6vNUiBapMD6nubg743/Zzm2CvTSpzOwcCWCmV0iJEMeXb5dMGv2lZFWL1F/kA6mbBla462Mybk98Kf7K86KWZqUmRnDJKAbhtQIaO0b2/uGNcDzx41Sh5lZjyy12M9dXoD16W32XyQBliz9GGqwB5Y09OgA72w6eJXdUceXbYNF+ktqW0FpufXuRhQzNDzcoS0Qj2Uj4WVnBPf4WUR6euGIXeIRWaBsgsVMD0IkgQYMEdvbElHJ10B0VGEfzQw+jA4XONZurRqQlRoIDDa42F+owR8C8YHnsMxVs62L3XUSPoY/PGbT5LvoN53j2ZoUlZ1pVFZogqR0ndTHTtgXV8U5VxL5CkHDKSQEIYKwLKeUEalBHXfBDxfmaQoooemCDJTV/EJOxKAciwSeYg+mEYsG2BJnfYfrrti032S0uhn4n4/wAwy6culPL04sFGph/xMIHyUYWnzbVJaoWdyDLMxJPzOJaGXlwunWSvKJi4EkXIHe2+IMuB6b/5wPIJUU2xssY8v2+7EtCjqmxnpA298AGukY1IHfEjUCdjMet/pucaGgR3/L64ALgowFJ/Vxhn8TZhPMZGIVk5NieUHVE+kkQP5cABUGikOtlPpJ/xg54jBqV2UBS5qOFCrzEvVfStjcnUoA6CLTOFQynV4O1fL1K1McqS7dOW5taJAMkSLA9cT8I4aalBmG+k39dM/LB7xbT/AHHJUcihHmuA1c79ebfoX5R6Uz3wGyxBp6E1BjoDXGlhNxE3Niu2Hhck5fAN8NZc1WAIFxa0REz+G3cjFbPZHTm2TeGG3qAfzj3wf8P5YKtRajAVEJMA6Tbe1ovYxgX4apAuWqmzDc3kk3vvM4B5NfE+QKFP6lIAHoQT+P4484rw7TlxUtFvneP8+2LqIlTNKsuSpZRqgXUwol9p5hEi8DuCx8T/AGeZyoyBUIVgW0alMQYgydCkz3JsbYG0hqLaOfpkiac7e+Oj+G/2mUcll0y1Wg5akI1UytwSWAIMQVBC9ZjpgnwPwCy5mkagTQCRUVmkHT0EAayTYxIAm4NjzPxOoq52rp0LzKpCgKAwRVYgCwGoHCWRyjXY9cQ/a/TdiBkyadxLVYaGEGwUgddm+YvibN+LznMlVqijCJUprLvd9JLtqCC24JN5LAQb45hnshod1GykXtEkSF98N3hbLE5JkCMTUqBjMKoEaEIm7nVzEWHLHsnwKKyOHhutUZ69aqAEFILRYERADKqbkKwLt17dMGc/mGWqirGk6dOowCQAJkCbGB8zthD8OZFabQzMaau8BTywmjUYJGxYRAvfDX4qZnFN0JIkAkSftRED1mcJDkh6qJJj5fX/ALY5Uv7UsuWjyKpJaJBW8ncAkYbc/wCLl/dq1ZadbkUqXCAqanl6oswKgFviNtu4niXhvK0i7ioTrVNdKDYshDEHqbAxi2RR2vP8cp09AAd2eDpUDUARMkEi+1p642z2bpBNdV1pqsE64hT9kMJ3BIsDuBGFjwzmAj09QUirT1o8mSwnzEvABA0n0CPPSNf2hrUfIMbHRVXzSoOmASNKk3fS2gM1hM2F1UVNWhd0Gcj4lyjAN+90oOysUp9x8Lcw26+mLa8Xy1U6ademzRbQ6sR6wJxxzwUgbNSfhVGYyJiIE/fh2qZsl6a0rU5LVCpF4XkUgXJ1EW9x7CQN0NjcXywscxRH/uJ/fGYFZOmrIrMFGoSAbmPkRjMVtJ3lvxNkmTXTaT/KTA1de+527TjmHhx3pcRpqSZVmUcx5WAMEdoO2PoTjfAqdVWOlhV3VgCCWHUhd5uJPfpbHz/nQMvxWm1WNArU2eSQNLaWeSL2kgkdjiTVM7JmKD10YZkMKYAJPljmmeQmwGqRc23kiQCrZSifJzdONOmoRAuLoJ33E7ewFojD7xutRai1Bo1KCilkZ4OxuWuU5ZMmYmDhMypbS6lpHlqVMbwSCb3PSfuw0SLPiGnl62TD0oTVTDIASS4LICtT+pGki9gI63WeF8MTynhv44AvqAVC5IVZkDUQOtgWEkQYYs0tGCaSjUgAfSo5npg6um8CSRvitQZMxqquughVWKZgMTUIluUkwAOlu8GAuCgLV4fVqoo0cyBtJcidNzoJ6AXgmIMC8iKn7jWRgxpmJEwGMR73m3y+mGzMltTUkphSJ7htMgayCQF5oE2+IYMZF0pBRWSGcGwNT2iFVr2O3YzibZdI59mOGs7/ABaaeykydPRQR0BaB6Eg+/vCK1JEqF1DNFgV+1tpm8dMOeb8MCvUNQPXKkkgrSchNrFnIEyBuATbvOKw8IIxZizaWIklfLUnSAW52MySTY9Thk0LdHhpVS6uDyB4WZIZoAF5F/rjMytZA4YMpX4puw7g35QOs7Xw/cG4MctVNdizM06SFpKViWlQwZTCgmNNgOWMUc74Ypl2qM9T+IWLGs6LOtoY6AmpgJJJDDaMDoVMov4Qp1aFMoCtQqHZmsxJEx9SNxAAwOzvBX81aSUvMICh41MJHrOmYgx1+WGPN8SkeWtYKRMny9MlSspPNqs2ohYIsJMmF4cVfUV1mlTAICFgNQ1QSQIGolZZmj4egjEJtGm1Mg4jws6JDapZQQFAAUKWWV3mJJPqB1IwQ8LcOVuJ5YMk6qpYybCA1RPnaY2sLm8etwutlq3mF1f7badVQMk3Mfy6lhTG+4+HF7JZhUr0s1QSppFVHdRILDqwkXSCwlYHS84al2NwXBR8QoWzlc1IfnKiZ5VU6UEAenrefXGmQ4rl8tVSp5LM6/CVQBNVwHuwmATus9cGONcBqVXrZkIyrVqakQQzFXupieWWWbg3JEdRT/chRYDMK8kBuWmg7SA2sL6ARY7CLYe7OCFDGSzn85UqnzqtBTTiWL1aZeLEtvKwPsyQeosBi/SqqQtCmvmawT5ayzt9pdd5V4AJZpGxnbFOm+TeVCiowMFVdLXA1QJte5B6HBbK8USkR5SsrTBZYBhhqguU1drT8rYSk+GU4RSTVl/IeB6YemroCFpMW1RqZyVVZWSoQLOm8ys9YVqyPA0QkLSy9OjykLTpgFmFy7EAAXgQAZCiT0Ctlc9VzA10DWYrIYtUdApGmANQOvVvYEDSZjbBbLZPMfar1B6B57TzFRYe2KSIbY0hB/uxYbbR07dr9tox84cRyxqZutWlTqzFRwRIPxswbY22+Rx3H90/mao229Ro+gMfLrjylkqSNqVEDT8QVdUm+8ScNgqOI0eC5ipVLaHqO+58ptExZvhMwQOkDqbwXPgPC8+HpedTVaSgcpILWBAB0zuSSRb4mneMdBetAMkADeTYYiDA7G2FYUBqvCNdNVb4hEMB8Jt/NuLbdbYr5bLMzGmwOlDyTAmZLXkTeT9cMFRgB/nGrvaxmdr4hlp0B8/wOnUoNSOpQwaQlQqCSsSQphvsi4OwG2OU8G4C9DN/xkLKjaSVIMc2jXuCFsbmIF4x2KtUInaenp398I/HlqiszUzRCVArOJIJ2BaR15LdI6TJLsTRHlKTgNSRUUKBXoMryC6nncyYAaVkWE+hwwZnO02yzNURy7UyukNJCxOkODC7XabsurbTCPmMxVeszElqZZiKaPMJJ0rG23WLG/TFqh54YnLOCzga6bsnOggCKdUhSRYR3Eb4IOiZQzZnCvMShVaqzJpsoELrt1AADSNNzJOI+FstdqtJV0yOeQKesFo1coixghiLTeVBGJ8/naVM+Xmsmy1CFqBcualJLMLVKVQuo2/9MCxAkTaKnm6dcVXpPRpuGZm1BqRVGBBQAswNragtovgSdvIYAVPNVKPKCQJnlJAv1hbXx5i1muEOWmlWTSbx5tNwD2VlcyPeD6dTmKDbHwdc4RnxQr1CuWWnLAHSzQdj8IJkqOwjeADOOYftTygObqFNlAmzWkyok9dLD4o+tsdDyXDPM5mgLe/lBRb/AI2Ajrfe18V61PLJSL1aeoTIDPzOxtKhVAAFrgASBeVOFdBQf8I5oZmlSr1AqsVFQagShZhzySCZBaYkCy2EYC+LqDU3NWk61SyPTUKJlnOpeUSRzdI2E7RgxwnhqtTXVQ8sgQAVSRediDHzJPe+J04XTRgQYMf/AE5E33A339N8NNjcV5OZcL4dWWmBVRqYDFWLW+JQBNgYJ7jr1tj1OC1qxbTVytNbjSzFXUbEEBDA7jb1tOOkZagVAU1BALkgrqLAkgAk7RK3AE6QLC2EzjXDKDk6R5lMHZtUy0iBB5wIgapJMROC8DStgPLZPMZeoAuby4pgak1uKlFlA+wXUqoiVN1iYBOLD8Ty4nz6VIhiP4mWOldSaQpamzGmD0mmR0gibVaNBKflsURySAaZJQbHmgTpGxiZttE4O8L4rlaWqaAC2BIdjfYCNK2O8xuTGARQpcdjUlHMUyHmGqK6uNJ0CClViZsV2teLYoZLidIVGWpWaoZkag4TfUWVfME8xspKiyzFxi9xXilOH0ZBSZAVwBpvcn4Za+0Ei/WMDOG5mohlaDKdtwB37jb1nvh0H+g3WzWcdQaCgiWCMz1HIlbAqFA1QTsCAQTPXEHDuI1qTTmKopqWAZ1DDTY92EgWuBaIg2B3biucJLIzXixvbruIEHaAffFVeF5hmHMjTfS/doLASDvG+9yRBNjAi7xHJZLU71cw6VVcipTZqa8xABUKPMB+EDe464VuL8QyxbWlHZpHMxIGxOone0xBHqL4NZ7g+og1XpgimghnMlkQJIghi0KN4FvfCpnsxTp1NNzpNyjLFrCCC0mZ67RhUh73wMw4qatSg5c+WoSTUIa9yQLG5BJ9J9QMOHCqaeQ1Ohn3pK8z5QXUCZJhgNYN/wCb8b8i4ZWdmUaSxldCgdoHQyOkWv8ALDV/s/N5RlYlQCVGgMquZjkCizQeoa/psJdLktb5cDDnvCbVmk5295hNM9pAXlIED5d8Xcp4RofC51QABDWJ6sWsTJuYAC7AQJxvwbJVs1rLsaaKsatIlo0AxB3Uz1jl+eDf+wTDlUspIJKs0r8Lc5spiZ7QR3wbkV7eOQXluCZaoSgIkTP8Zi6sefa89JafngfnuCU0ABYaV+Hdotuo0kLAPUiLRvgl4d8UZbK0xTr0KCB2h9K6XiBpcpUZpHN8QMemKXGPElFzTpKgB1atSFASJBFlclViBeJ6C+EqFJyWA/wGpT8saDY3sSwLMbmTvfti/lHkvG2qO8wIJv6gj5Y5Y3GqtEEjSCQjEXg8uo7WDWv179cO/hXjiV6QYGIA1Ak6gSbTN4Ig+xxojFjDWqRv+OMNwO3341V16X9RGNNcWn++ADfyQbfh9cZm8uNAAsBses7CJ2scba4jENYT0+t9z2wmNA2qWnYnSLlZjewgGTb3+/EGZzTMsqeu/lvaNx6TtPvvghpDG4FrAgEETcwemwxHVAKkA79SP7R+oxNFWU0zBkB9NxHUKdpJtYEzvOBHiVUUUWFO4JUQ2kgQSu1iLHfa+DtNqeqDoJItAHwj74tgf4kVRlwRJClYuWseTqZ+0bm++EMU9IZpaTJjf07gR+GKhqUw2g8wuDKyL77i/re8dcFqoUiVgEtEdICzsLzNsQjL2DKCQD1G/QbzPrB6jC2sLIcuaiqadPToP/pMo0Hc2Uq1OfUhcVM1wbVFR8tSUs5uGUkm88oc6h8oEYI0FYq8K3Zgu0C4Mz6dzscaVFKxCaIESDBLT8R9TI6xbDVCAOY4VRm4RT2AtjMG/wB6zFIkU6QqBjqJfUxB20grUFrTt1xmCwo6DUy7kwwXR0kkkACJDbtA1HmI3j1xbo16gKBUBQdQWEADcFlgn5/XbEHA69OsFqqZDDQq69XcmSGIlgNUHoB1BknmMtRX40XluRcxO09pg77xjSibKNWga5JRnY7QpbQD/vGAfkMe0+Evr+LVEBocqVO5EkQeWPX64zNcSpU1UkMsnSmnUJJ7BfhJwHzPEq8QsAbLzatt9yWJB3AMdJwqAt8f4hl6KFBpDhubmSpUAj4tOodCDAIOmYGEXNcSKBgS1jpKnqw+IqoEsu0GCTuCBtB4lp05WodasurqSGvpg2IBB2MkG8xFgec4kRCqrlgoHKRCzOnpcmdjhgm0a/vLAuGZgrERygm0fzQCPe+L+Q42KJZWy4qLEAM/Ob7qVMAxtbqAMLf7jTDAGpLH7J3B91Jk+8DErZVyAQLiwggyq31AiYZY7zA9MArD68YepamhKAizkSLap5LdGEegPoKD8UrfEoAEi6soBjvIuROx74H5Zi1VSoKOTJKna86oM6l6xcdMTh0rB1ELyWN4B8xfe5Eze5JOENZJhxmvaXZY2/jUresBCT8h2xFmOKGqCKtV2EE6Q7EGB1BCiflgfXow14ERy6gTsO0wPX5YwgXIA/H8cLcUoFtwlUUwKZMLoUSQDBJiZ6Em59NsEE4RQRGJp6zt8bBdUWCmV1CfmfnijwLL1XeKZIMhR2E7mTtyiPnhv4Nw5W00/KSqaVVqa1AecO6agWBsVDDlG4gnqJlyKUBv4FkRSpihSFNRT/1XAiWJsCwFuk9gN7nArxJkhTYFqgVSmpnClbgSVUGVaVBELcwZsJxZ8TZw5NaNFdLHzIbVKhmqMLlpkkGJPv8AOn4rqJUpjzatwSEC69DM1tIBaArbXMXNjtjHa+DqWFa4HPLVEpIEr1AFNPzLgqpBTXcAlbEgXtOwHWLiXjHLKjqW1BehoMyyGJGhmhDYgAgmImOhWqeZBd8znzTqeVFOnSJZaYCkAQpMHeZMk7R1EHiHiD5o0yi1CGQIeUoBpADlAeaFhiZGKi0KWlmmX/E9I+VQqA1NOtUhlLqCQ0wEk6pWIuO14xvW8KolI5lKVTWDLAllpsN9JRtTk6iRGibzacUOE8bp1M7Rp0w7UKL6yVQs0rTIixJKNZue8yfXDrxfxJSdCBSr6HqD4qTKCQFLKQxUxEzB2vtOGl2ZNyVHNOIZRs+9FqYdXqiVpqtFxFr3emAsR0kepmA/FuE1+G5kJVUBwA6tYqymQY7kXkb/ABehLtneDU81mHqU18tpCrp1JDCnKnSSv2jaLcwNxcCv2g1/NoUq9Quz5Wr5LsCJh1WorG5BIhVMNfVvMnGsWYNXf5DDwDO0qirVp2EQyapCG0ED17/hfBupU9P7RjifDePVKH+iAUY2km0ySCJEyBt3DWOOjcG4+lZCyOYiII+FoB8s8tiJieuGyUM6VAYj6YzT9+KGWqmxBI7gr329Zxa1nb8j2jAmNnlYADvipVckxFiLn9d8S1GN7j6W/HFZqUTzESbxvfrc2/XvhMaK1LLRVDTdVhRJkLP39vlih4ovk66rYLTLBdNuXmBvvGkH5YvPK1A0q0jSJIBgRJtY9MaZnOySukMGERbYmCPocSUcmpeJqorhzzKAVCtblIA6bGw74eeFeIqWZCLSZUqDenUEFt7Aje4m0n0wiPRpMlJUFUVKasKxdgVLaraALgACCD2HrgZxCkUI6djimrM06Os8QAgsYpusBhsOvUGDab/LA5jps4jabj3G5v8A4wpcK8Y1FXy8wozFP+r4x8/tfO/qMO3CaqZmWy9QMLAo12VRO4Nx13kbXxDTRpaZArwIEgesfmJx5gJxzOvSrui6kCn4YHabW29sZiB7QFxbidV62p6suLK6ALaLKGAEx298TcK4s9PMCqNWuF0tJY8sbgtDgjk0k+gAIs78Tp1aKVKWXVSrqp1ogNNlcles2IJJiY7g7L1LgAKanKVEQiQpI0guZWZIVZJFtjJi5ON7T4E9NrkYPDXjda4/8wf44UyI0oyjrvcxIK2G/SYvcW42CStOTMSQpJvyzAHYiOnQQIlB4VwzzK8xC0mlrRqAMfPY2v264Y8zmVolmM3eSx3A0AAT+QxUeCJKnQD4/mElERSW3bUeYt2vfvt0+eBtTMAA04LXk6bXO8t0BG9jPcbDziGaDVGYsdJLCQJaCTcCep6dpnAnzzEQI7b/ADnecJiLhzYUcoUf0pt83+Jj7GPXETZyoWDA6SI+GwkbGPpiFVB2Me+31xNSpFjABnsL9Ln88S2XGFl6jmVpP5iiQ8FVGySRrj1B1KPQz2xpSoqyVNAE7hSYIFhHbqT02HtjemVB02I6ncT3Hp09Y9saqR1AIO49MR7lM19i1gh4eratJKibGQJUg/1CAd9+/SDiwKAWJ0sxjlG99p+yCbWnqLDFNsuAeWRizSYgAAXnoDJJ/MzhtpiWnJYHDw9wsVqLPTqQEFiCqhahBYqFtJggFu8DbEviPLVMuENCoalNtQEMGBIqMoI0EEGN4gADvbEHg7h+YqIwQJTXVdzT1OAsatEkRGpZtYld+lniHGVp5l6Ay1eoiMV10W5pBnUF0dCdiY69cQ0+UXjhlThPCM7V5tJU65Dsqhha+l6plbxsw9ZxebwtmVqagabVHUgGsVqMN+YWeCp5h/u4vUMxSCs1GalSYZXDgjoFiWpzYy0qd4GLfB85VRV1pUqsWLMF0oCJEKQpICx20zHqZNyY/bk+v+ClV8BZ8MXKmrUMksHAJsOrkNtIMxuMUc5kK+TipUp1EDQG+IBrgsHg6XU/DveTjrGY8QvyO2XqpoB0qAX1Fp5jpuRIM2jb5B38UKVq6P4rwXZGmAVWYCtOmSIEzO9iTipSS/MlRkucfqBPCXiShRp06xWRR5SpMsXJ1MwA+KSR1+yMHD4/oZ110IEqqxaauoMBCiUK6h9lTe9p2BOPeI+FP3ikadOqtJt3VAqIXJB02EmQT3FiPTHLzwmvRqtTACPTMqSyq17gjUwDSPcQfWcSljOBudtV0dPXjTfvrn+KyFQWV0SzqdJGpEIWAARM/CbXkRcLpJn2zdBzIrK8HeGFQmm82nSGWw/k9ThIpcQrBrqQV5QikGXOpgYi0apm21upDT4WBy9VDBBChnvBNzrtAP2mAPtcRjSHSMtRJW0c+z/D3yeY8h2DDlmLb9D2INiMTUOI1qBYKykEKBa8CTf5bnrG4OGL9pXA/J4izj4K2mqO87PvedQLdPiwqVaRM9CCWX2J5l+l/ke+Hu6M2ux98Icc1E03a5gq0QpUkbBiDMtMATvh6p7QAPS3Q7HHD+GZk02WoLFTIJ7C5A7C077DHYeEcZSsiOocgjcCesbzhgi2ZvYjf2vckfPGsR6++PcxxGmvxSDPUH9dsVqvFqMTq+49flh9ASOo3PvvgPnyrfE4UbQF1f2wQ/2nRiS4/PAjiPEkOrSSZ25QRtsCbj64hloReN1zTq1VYllVv4ZAhVBl127BjuLi3QELueqCq40ySTHS8xA6D5+uHniNVKdZcwak1FdGFIqp1KqDS4LXBV9Qggg22woVMzNQtUp0yxfWSCVNzq6GIv1GGmS4sofu7JUKOCGUwQdwRg3lMgViopZWHwkMQwJ7EX27euCPBlSstRmpNyqA0MuoR8LcwEie14t0GLfCKiagHEq4JkC0KdMwbEEj5GRe+C7wDjWQfma1WqQ1T+I0fFB2kn7Ij1+eMwYzPD0ZiQWjaUcAHuTPWbfIYzE7UOyfja1aS6UrliyQswFAGnUVgG8MOvr0OFvilGshVnY+YOYSNliFIYzJYiJ9I9MOlPgAhVaozKikKbQPYgi55bjsN8L3i2qUSDfzVVJUm4p1CQhJmCAR3mMaYYSk7KnAKv8ACqEmCxNyZksLXsSSVN8RcUzrtTAMgEKbdSDJk9T1n37Yj4a+qFAFythIEglepNgGi89OuCZyYZQXNgjKQLXUHmtt1PbD6M282xVfSVZiJk8ovHv8gPvOKVNPT9e5wzZXIU/Jq5iuDpJ0UlQhdT2ZmE/ZFhA61P6SML4pk74htGkIslSmgAM6j2Fh9Tv8vriVqh06bR2H6v8APECLiUJ2nGbZ0RVEinEyra2/6+f39sa5XLF2CiJJi5gepJNgBvhp4fw/LZfS9WotWp0QghFvEmRci5uI6QTBxm14NtySFfSfWd8Q1EMHDBxXiLZhwahEqAANMQDccx3kCbx1gDAvN1CDyASCIJgj6GxwladMdpxtDjnOJebQShl6jUaGXVVLTolwTcMDqiCzkmNupI0yUM0KgIRFrQbnykabnerUAJuTtNjfthV4TmKakGsxJUkiRIJP2juSZ6n0x0Xhvh8ugRhFMgg6dMRcwY7bGIM+uOX1nqlpfX1YaMMcfMCZmqETT5dNCv8A/o7HSPQUwNR2tG3a2CFLxFVHKlPLiDEBak733eT7EA/SSWfh2VoskZijSI3JdATcSpJYHYHc9ZvGJ6oyrGBUp1FO4SrTYgyfs6pa3YHHND1c3W2Ms/4/X7mkk3y/iwRX8QGB5tINJ0gCsVB6xzJ92oe+BubWgxksabagB5yak0sIK6xqBESDNjEW3xLx/IUadenTVayCsvK4UimWluRjYhoG0bRbFTiBzWUPlwtenyf6iKDqeGIDLDaYPrdgJOx2WtOVJ8vNPDEtTbx8whw+lUSfKc0ZUMwbmy7O0ysnUFkCzjULEclpmqV1rvqZfLrURCIWHwWJGoWcG+0gTImJwFyvExV1eWTTvzIpEgiJDSNpuD9D1xS43xAoKbU1KNTJU7mzSTpLbqZJA+yffHTpa+77suTDU01+KAP8a59KlZPKo1KcSuthpZmUyIAusTa99QtYYu0OKMMzSDkxTXy6pBBA1QGII7kaj2JN7YX3Ymsaict5W2xIv6d8MXB8osA2+eNZaihSRlKEnG32G/FNYVhlgSGKisAQIt5gC/8AxUD5HACpkhAmPf8APBTOVEUxMwL+/UYF1KwJ645NTWblaL09ByWQY2WKuIAIJ2mBJsJP6+WGXwhmJWpTa5DyDB6i+/eJ3wEMMYEk+mLnC5oPrUCTYgraPWIuL9cdOl6h/wBQ5+l/tG1qUwBp+q/SDjU5T0U/MflgSeLt1VPow/8A2xoOMf0D5Ej++NftMDH7PML1cg5JIpn3Ck+/6OKlDJVTdqRAixCm/wDbrig3F5Pwfef7Y0/2pHQj/jP9sNeoh5D2Jroo8ayhNTl0zpAIJHQtMDe1vrhWzuWhiNJUxsf1cYPcXq+cVI1BkJgg9GjrvIj7zipmM9W8s03CVFJszKNam2x6SLfnOI3pytM64Qh7VNPd8P4AuVDowKsV6SDG+GbL8ap5jUtZIfbzEAJInqqgf/H6YCAbY1pqabB0MMMVvT5MJaTWUMo4PWqXoZtCgtIci++xIg3GMxVXOcOrc+Zp1Uq/a8oDSf6oOxPUCBaYvjMXZjS8D5kqtSSipytcmAoAHQC1un3CblVH9oWSjMUQTymlyyNjqvPp8N5/z0LP5Rg0qdMkXHMZAtOo3O+4J7RGFvxRwWtUy7P5igrBhRBIBGo9SDHRTuO2NaMm+2KHCMrpsYZ5kLMaZgy3Wd7b2v2O1XXmK3k0hd25RsBKi5I2UGWPYavfGuUU05BBOleXT68zMW2WZJ1E7bTGKmYz601JSC9RWR2jlAY/BTHQaZXUZs1owSeBJWzfjGfp1WRKc/u9EaEBsXAJmqR/M5LMbfaI9MVKboATDGL7abewn9TinlU2JkzYRdj7DrgkuV5iznSBykAF2uIiBAHUSSL7TjGXg6IRKdRleJBAE7evv6AYkpUVJAXUSbABRP8A1XxYyHDvOchJCiJJiw/M+mDeTya0qjFBJlgs30qDE+5j8hscZuSujrjpNRUmsG+U4WKa+UQCzDUW2Iggww6rbadxPbFbNZdCF0o5czBiVqQTJWdyBpWBvEDpi9TomsSBPlsZJm9T/wDj/q9t7HEsyiIENMlSdasDp0FTdlcgrHcQZttAJLpjcW4iouceo5p0VLie8j+xG+/r3wRr8LqUKeqp5SM6tpVzqcjblChtJO2oxE7g4v8AB8lUamy5SJCKTcBhq1DVrYDma4G0AFtyuNU8JVBPnVsrSJvFfMKrdzygEz/f54Jt88Ix03Hi8i4rSQOUXv03PU7x77Y6N4Yyi5mijV5qyz8kk05FRhOnYkm5Y3vJOBFHwjRcwudpuRcjL0atcj/lj6xGGTwzQo0ENGkueqmSdTZbylE9JqdJv3xhqttXFHToasYyph6lkaaAaaSDsIFo3/t74srQBsyg/L+2PTOxBWxNyLDcHp27d8WadGVDCSD9oXB+e2CNs7HqLyAMxwqlJKr5ZO7U5Q/VSJvhV8T5g0WHms1UGLMx1HlF7EK0CBJv0m+G/imaWkGd2CqP5unSB3Ppjl3HuKHMVC5gLsi9QO/udz8h0xluU5foXrNbMgc028xnD1CTPMWJcjfmYb+uJHrMwhnZgOhYn6TYY9aoB64iqVSdz+jfHRzlnm7VHCPR6fr0sT9cGMgxVdQMN09sD6dAGLGflv74J0zYC4gbHf0wYHbPCCd9+/8A3x6VHzxdPDn/AHc1gr6VeCwErBHWPhgjrE6h2xTVLieWTFyBiaiUpNnlMRiwHOIjMxtBIPuLH2x5cA7wYt37fifqcJyTKSZK1Qz+jjVsy7NLEse5P6j2xslMzf6YsNQ9L4xlNIeEbUyCL79sU87lydvnacWBlJMzB+X9sb6W2B+7GDlTtE8PAEoyvSPljZmB6A+hke+xG+2L+Zo3kyT8sVGpn+U4tTvJpgpBLmQIPTpiVqYHS2JfKbtiRaJOL9wl0DHpLPUfQ48wQbKek4zF+6iNqOqVuJhmIlnBNlCxA7WucCeJghWS+k/YKszGb9J23+XU4YeF5csshVW9wwJkfIi+98WM1wpW2lT3nYdR6/P78eqjyGciq0EJFNlgEFuYnWRGtNQPMbgEifsmIvAHiUltADO5hmUKbaZCAReNBUmLbD7OOycV8LrUp6fM0VNlfSJuIMgaVe3oBMWm+Od53wdWy7uCwDEcjgk+YJ5gsXRxaxB9zvhS4HHnJp4U8NVHJrVT5YUECQJBKkCx2idztsAT8NOnUVaxoOQ2pAtQyY81JIeTBPv/AFY6B4V0agtUak0+WFA1SwggEx1Ey0C46YRvFrAZqqTpXZAikkKJIYKfYCY3LHrOMW7OyH3XZYo1fKBpogGmxJiWPexNr956WgxBl/4hOo8kwx/mP8g9OhPy74ppXJXQDyjc7X2gdvX0He4moVgIHSQIHXp9P17w1SwbRm5ySYfp1Zub7W79ttl9Py3t5irRamwzADAkFYWSG2BWx2+HTHNEDYEBRV0kEmZ6AXt99rfcOuCHDMkznzK5AImAsQo9LczHYt8hGIUezok1mJHkaFbJktQBpK0F1qENeAJ5dTHc3AABkTbFrI8Lo5vOCpmNbK5mpplVUIoAWxJXUFgHV1m1pscW41SYiiqO2Y/9NVM6SWBXUdJkmdhc22mcBeK+G6tSoztReiNymogtp5XqaQSFFgSBMd9hjZq+zhcVFulkcuBJTy71GHlIDygEoB0LRF4+yCxJMTN8FBxj+IyPVptT0fHqpzqLE6RoZWAAi++FTIeCcpysUm2zffYj9fPBSh4Vybah5K8pjrewJtPSdPuDi9kWhPeuQnX4pTLrpq0qmvlYnooViDMzJYgT6nFLMKlImohaSqqBTZwAFbUWgDSZ+Ez02xJV8L5TYUU2/lwEzXg+gLqXT0RtI7/ZjFbAWtKqf18BgHEhNRqkQ1IhAF1KhbqQ3p1jCdXyiqlbQtFuRdK+SJLTJaQI5RsCSbkQDtrxLhNelJp5mr7M2v8A65wLy/E85TI0+S8X+EKffltPyxlLmjZcW0whR8E1auXbM6kpmSRSNMrb8F6Wj6YW8tRDC1yR1A+g/vI+eDOU8YlRpq+Ykm5F0joLEWiRcGLbdB9QUXaaMGmoAgT0HxNO3z/yc2qK3RaxyQ+aTYLcAbDoLXix94+eNvPgfCJ6DcD16/jj3MUgpPlkm5FputxN7ifXEdFYudo6j7/X8MSykkXhn2o1HNKpUUxoLK4GoCxPJYqTMCSII33xUK6rsZ97/djenRkapnvIH4DfGLT74ykaxRao1pJJOok7kdTucXExToL/AI7DF/L0euOeTocqRMom3XFkbbY0blGNC2Oec2YSybwO35Y109r/AFx4DjYHEJkttGppnGmgHE4GNivTfDolzKxpjGaBjd8Rl47Y0jJLkzlbMNMYzGhrYzGm+BNSOo5nNSoCsFY2nt3MQZiOv1xUzmcdQtOmfNq7E6T2uxjlHzIwKomskM8FTI+G4Fza5BPafx3M5HMCBLyb26QO9hBnfHuHKe0UJUK4CNeQLxN99r72xrn8h5o0u50wRJN4Igj5i2LpIqDup7fkcQDNUgQgdZvC6r+0dcACjmMm+VfzKX+mg5U0lmlrGdKlmnuZj5g4AcayuUzIJvTrkQoM0wXnm5WuWLGNh0I7Y6c4DRzADoOvvipneD0K1mpiYgNAkdbSO5n3xDjY1No4l+7sh8tgA19KyI0gSTIt0gX74nyi3BiSdhsb/wDcfW0kgF+zvhnQBTD1GPbUCoXY6hAk7AEEW22kgc/w+nRZQQpsxgORMCANRMjlDdhYk7ziZQs3hrKKCOVoL5SU0gg6XquI52GoBQw2VSCoAtJJk/EavEM6yJoprrqGIgiRtJ37GQDbaekwZHOQis4KDpGyjcETvO+3WfU6ZarRSoHUqVIgmZIHeZ3PUm5+UYIw7N3qp4TLnh3ggy+uozaqnVmuS2qTpPeCDJPQmbgE5xnxPlsvl1RFZ80Y5UJtefMciwJ7GSSQcLlTiaujtSemWCllUkSwmDpHUjePwG0fh3wzSYtUzFRjUMkMPbYhgSWO/YbQcCFN2qXQY4fx1lWH+Pq6ABJmfgYzMSbW5SCO9uj43ySaAzOqkESab2KmCDALTO+5uO84V+KcTogIt1KQs6gWUQIeD8LG8iSLwNpEGeyS5hJCiQQSwA6giYmbx62A9hXBipvo6Nn/ABRlUpLU86myM4WQS4HUyqAsLA9NyJjFPM+Ick8aMzS9i2nqOjwe+OWpwc0tR0ipsCApYQQZk2ZDMdAbEza9Y5ENemSw20/aHyHxe4+YGDeJpt2dP4x/EQGiRUHXQQ3/AEkzhRrgg3BHyI/EYW/IUGRP5/XFyjmXPIajaTuCxIge5tjCcVJ2delrSgqZtmAD6ntE/diPL5XSQ1gRsT+WL/E8g1AUWDakrUVqqwEb8rod7qw0m/bvih5vc74W1oJTjJ2W1cTuT/fGR3IPvt8v84jpAttBP9hPyxN5ZChotMNzL12KjfYESJAIv2xNFXkhkjb9fTBLLU9QmMUIvIuP10wd4BlTVJClQQBZjEyYgdzjn1VJ4XJo5bY2ZQy0XjbBKjTAx5UpOijUCoMeoPrIsd/xxupnGLi4vPJyPUcyLNCL9enpiviWqPrjQY5ZW2aRao0OMnGxONSMSXZ5rONlYkRH1x4LY8JxaYsGjufl7Y8NXHrD3xJk6ep1SY1sF/5iALdbwflikrZLorlhjMTPlGGwkHYg2Ikid5G2xxmL9ufgi4+Rr4JnnKmWL8zAgnoeaZ6bxFxi/RoI5LUWKtYFSYMDoZMbdT6QTsUnitbM8LzH/maDeQ8KKqHUpIvKmO32TBtPTDJw7iVOsoqUnDCIDKbg2MEdDtyn88e8cIQGYadFUAANCBbAwZk3kAXt+O2COVNPU0KNU/EFue9+v6nFZM8Kh0VQF+yH29ZkH029OmNKlM0IM8hIAadx/Lv/AHvgAN6umIK1WOu2/U/dgWnFVUTfvB7G8n67f5xYy9RmGu4HRQDPzO4+78y7Al4jQaosA6Tv6bddv19wbJcPpUCz1FVm2LOIAv677WiZgR3weT1n9e2F3xPVFNK1RKi+YqciMswVlidNtRO15HphMEFTlKOYU6lSprEMbbdjN+u2BS+F8r+8iKaBaSKfhsGYmABtICzMdV+ShlvGWdQqq6HDEAHywLnYEQSCbAT3+eNU/aHVpu4CI0tJaZ1EAJIsIEKI+vWMTu8mnt+GjpedyCONtRUyA149p2N+mBb8MQElqIB3BAPpcaf1N98WuG8VatSpVQBDIG6xJAN+18EaVQMJHzg29bxh4M8oVPLyxqajRomN2ZA5Am8M0kbkwPzxLxPIZdFUeSFWxXRCDca4Cncr19u2Gg0liCo3uItP54EZ7hlD+IxJ1MpUCTCyuyrsNptvgADZrL06jAFCdlvJ22ML1A2IE7YJJwXK6V1Kj6TMtTDMfQlwWi0x3AO+NtVM01NAgVDBgjpE7e5HfBipSJid42Hwj9flhgLI4PlH1FqVNtVydCSfWQPw/tHmY8N5UgaFKDeKbaLbxy7+5uO9sF2y4XVMAf53wiZzw3UKmawKGbK7jrdyhkG0yLTcyOssuOeWG+J8HovQpUxpIoOxCs8sUrHmhwdUK6iRf/VxG3h1HpFaXl0WMKXVQxKmJEkazIkb9d+mB3D+G1qdTzDy0lQZenTBJcgssOdJg6mUWvYjqBh44TTDJJAHvuCPfaNo9MCSbLk2o2ngRj4WoU2A82oNo5lE9yIkn5xHfG1bw5RA1VHqqkagFRfM5W0szaoXuxNh2JMqrNmQ9fzEbTFJTUJABqMikatKxcGVBE/W0Ds/VqVW1UidK8qpABQaSugmTJu2qRdmbbo9qI3yXIKpcM4a2uM3mFNNSX1UQxiYAmQrT0VTzR1xQq/7LUXq51/9ylRpqYPd3JH+O+CD8EpaF8wjSA3ltIDTqJNMqA0mbjqQDcRemnB2oVaVSoQ+XEuw8ptRAv5ZBB+MKFmeu4xLgi1qt9jbV4+mWWklRHIrKar+ZpZ6SMOQOVAHMbkdL74nyuWyuZTWg0X3QED/AJTYR7DuDhGynHQ2ZeoSRqOsq0QIB2iwAFhM29RJPZNRrZv3hgSZVQZHNBB5QAATcmL9Ji5tUlnJm8MJZ3wzVAmmRVHpyt9Db774X81RemdLqVP9Qj1tP5YcOC8T18mpdSgahBETMbnc9o772wUYq40tpM7ggEdtjY45tT0cZfhwVHVa5OaasTUUl1XoWA7bkdTt74bM94Yot8M029Lr/wApv9CMA854frrcAVYiNJk2EAaTf0gTjifo5x6s399MG5hQGaLCTp9pt7264iBxNXpvuysALXBhf6f6d9sQFsZPSaY99mE+mNWGMLY1ZxgSCzWT0JHsSPwxmI2qYzDsqmdP4Jxlq2RQVAK7V6hpgVVGhlLGBUAmLKdp6D1xxvjxqZHOV3ywWii1PL8sMai/DP2gJBidhEwNpxmMx7reTiaSlQ8eGOP/AL3SDlSrKdLCbTANvT3+/BDN8TekdKmDNrAjYXvMWPTGYzDJZb4TwQka3f1UAbdyZ3M4MkOm5BUfI/hBxmMwgIM5mtNJ3vFMEnvAE2GxwIo8CDgOWJVhqIuPiExA995/vjMZhUmV0QcYyFINy0qeqOYwBIJiJjUQTE3uBGKOW8NUE01XpowbTT0iQF1HlETBF4O1h12xmMwdgOGVyi00CqBG0e8k73xBksutOm7SWViW0kCwvaJv2+mMxmARb8pdoEdotb0xHmMmj7qLX2E/XGYzDQmUOFcPWmoa5uVUAkQFZl+du+CdGuGZ1EyhAJPqob8GGMxmDsfRHXy4N7fTASvw5HdkbrAi2kgsFII7bWxmMwMCCrwrTNOmxUoBoJ6QCy/TRjbiCuKhc1DorKtZEUaYFYa9Lb7EkW98ZjMJrBcHQN4fmfJrtpn+IGp1JOosKiwLt/K0GDbeMbcKzIqUVqOWtoYgX+OTpGqYt2jfY4zGYltpo104KUZN9fM8y2YpeZUU64YBhAVSNgSCLgggEEHE1bjhCsumY5CepYhSGvNtLAkd5HSTmMxqcoK4tw7U6VAqqWbUnMx0ibiSJP8AxTgfQzJTkJMdxcxqI3O2/TtF8ZjMQUmWa7GmRUYnQJ1IsHexgER0HQbYPvmalFgXaSAdpJ5UL32Bttb+49xmKAZaNYFdugxILH3x7jMCEQZvKrUEVFV/94T9J2wCzvhmmfhZkM9OYfQ3+hGMxmJnCL5RcBa8QcIqZaCzIwNgVmfmCLfU4C0qZeTO2MxmPPWlH3dvR1qbWlaI9SHfWfmB90HGYzGYltJ8I1Sfk//Z"/>
          <p:cNvSpPr>
            <a:spLocks noChangeAspect="1" noChangeArrowheads="1"/>
          </p:cNvSpPr>
          <p:nvPr/>
        </p:nvSpPr>
        <p:spPr bwMode="auto">
          <a:xfrm>
            <a:off x="2085975" y="1504654"/>
            <a:ext cx="171450" cy="17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2" name="AutoShape 10" descr="data:image/jpeg;base64,/9j/4AAQSkZJRgABAQAAAQABAAD/2wCEAAkGBxMSEhUUExQVFRUXGB4aGBgYFxwbGxwbGxwfGhwXHhsaICkhHB8lIB4cITEiJSktLy4uHR8zODMuNygtLisBCgoKDg0OGxAQGywkHyQsLCwsLCwsLCwsLCwsLCwsLCwsLCwsLCwsLCwsLCwsLCwsLCwsLCwsLCwsLCwsLCwsLP/AABEIALYBFAMBIgACEQEDEQH/xAAcAAACAgMBAQAAAAAAAAAAAAAFBgMEAAIHAQj/xABFEAACAQIEBAQDBQcBBgUFAQABAhEDIQAEEjEFIkFRBhNhcTKBkUKhscHwBxQjUmLR4TMVcoKSsvEWJEODomNzk8LiU//EABkBAAMBAQEAAAAAAAAAAAAAAAABAgMEBf/EAC4RAAICAQQBAgMHBQAAAAAAAAABAhEhAxIxQVEEE6HR8BQiMmFxseFCUmKBkf/aAAwDAQACEQMRAD8ARfHvDCld6huh5dQBI1ryETt9hjv0x2TwLVFTIUS5DNVXUREKDZQsiwtFt7zjl3iLOVaXKulg3mrUQxoZXYOtpEFHJZWEET7gvX7M8+1TIoq+WBQZqdRmUksVYMCAsSYIXqbDuMNYF0XPE5IagwfWNSJJFyIILE7fnv0GEHxDTdeIB0aAVQtEWClgx9xpnDT4wzbVmLo3KglVIANpPMRvuY9+pvgDxtf/ADIqWKstRbMRynQZsOhJP17XHwJF7wsreZUd6kseUwADFypJscOdGtA0gxHUnuPXrM+l8cmrZVDUDV3ABWRqKgAiQVHfvPWcEKeRycAipRmNtQP4bYExtHUMznadMBnqIiSBLkLJJgXJH+b4q087SFzVRjuSHWIvsPz98cyr5DhxbmqUVIH8wBvAv64lo5fhqi2Yy8+pBv3wWxUvJ0/98pkgeYkAXlxJAje89fbfEr5ylGnzUvYEOp3m/bbHN8vleHOZpvTqR/IpaOxstuuPczRyFMy8KD9pqbAe06cFsKQ51OK5emRoq0ie3mKeUmPi6RFhtcG3SDM8WyqgMuYpwOi1VjUQCGKk+kyZO2/RL/2lwsH/AFacd4c/ljc8a4ULeavySofwXCyGAzX49l2PmJXpQDIusiIjffYd9ji9lvGuWdYFRFIj4yyEm4LAgAG0GLH8MKP/AIm4YrhVLaNy/lmJ9o1dzOLB8U8Lj42PtSaPwGDI8BTNcRywlvNpiwsHDR8gJ/74ROJr5rsaIZyGEsoLEjcQQDAi3uCRg7W8QcMY2ZwP/tNitw2utCswPVVcbz8K6bg2s1pMQeh2AJvDGdpZcvTqhwwIqiBJlRCqZPTm26kREY6T/wCIcqgCiqDAtpDH2AIEfLpjlNPj1DzqlSqJEaeUEiNoEQLR+rycy3ifh6Kt6jQAGmkRsIJDbd9/uwmAar+L0pNrSlTVNJBkOhkkQWK0yPSPXc7Yt5Xx/k4Jq1VQ9gS6xHQqvexEA9b2wCp+LuFklf4g/wDaY/hjx/FPCZjU3t5L/wBsFBgaqPijIk1IzVCPi/1BsVAtO5tsL9DgTUz/AA3zC/7xQuLaTJnuSJg9QSVN8KvEOOcPNeiwLBFfU5NNhbRUXbc8xT78Gf8AxRwnrUYe9Kp/bBQDDS8UZIDU2Zoqf5PMBAO029OwtJ2k4t0/E2SIDfvVAAiRNRQYuJhj3nCfV8S8II/1D/8Aiq/2xZ8B+HKeYy7VGeoCajMFXy4CudafEhYSrK1zswwMdDBU8S5MspGay9pkmokAEd5tNumMXxJko0/vdA+1RY7bzAuepwNzngsBwfP5dUEeUupVbYztNheIiTGPM/4HylIayHOlTr1N8WoRHKogzeQJ39IkdLyXsuyuqFSCru7qykEEaome0N07Yv5ikGD/ANRcfXk+kfdgLwFdH7lRYRGXmwPLOkkTM7qYO9x74KZfMjTS1A84FjNtXMTPU79eg2wITCeWEJ7k+vUx9wwIzzU9cOyAxMMwBAJJ2PpfBulRhFH9I9Lx26Yo1jLN7x9LfliqEDTkqR/lP0/X/bA7OcJosGOlGKz2N1EwfXDDpxT4ll1ZYKggnboe8wL2kYYAk8Cox8KGB2H1x4nAqI+wm8iw374Lrk0IFiIuIJHytgfnfC+Uqv5lSiGa1yWEx3AMG1r9ABtgAqHwnlSSfIpkm55BjMWh4YyY2y9MfX++MwgFb9otN6VZtUk6vNUiBapMD6nubg743/Zzm2CvTSpzOwcCWCmV0iJEMeXb5dMGv2lZFWL1F/kA6mbBla462Mybk98Kf7K86KWZqUmRnDJKAbhtQIaO0b2/uGNcDzx41Sh5lZjyy12M9dXoD16W32XyQBliz9GGqwB5Y09OgA72w6eJXdUceXbYNF+ktqW0FpufXuRhQzNDzcoS0Qj2Uj4WVnBPf4WUR6euGIXeIRWaBsgsVMD0IkgQYMEdvbElHJ10B0VGEfzQw+jA4XONZurRqQlRoIDDa42F+owR8C8YHnsMxVs62L3XUSPoY/PGbT5LvoN53j2ZoUlZ1pVFZogqR0ndTHTtgXV8U5VxL5CkHDKSQEIYKwLKeUEalBHXfBDxfmaQoooemCDJTV/EJOxKAciwSeYg+mEYsG2BJnfYfrrti032S0uhn4n4/wAwy6culPL04sFGph/xMIHyUYWnzbVJaoWdyDLMxJPzOJaGXlwunWSvKJi4EkXIHe2+IMuB6b/5wPIJUU2xssY8v2+7EtCjqmxnpA298AGukY1IHfEjUCdjMet/pucaGgR3/L64ALgowFJ/Vxhn8TZhPMZGIVk5NieUHVE+kkQP5cABUGikOtlPpJ/xg54jBqV2UBS5qOFCrzEvVfStjcnUoA6CLTOFQynV4O1fL1K1McqS7dOW5taJAMkSLA9cT8I4aalBmG+k39dM/LB7xbT/AHHJUcihHmuA1c79ebfoX5R6Uz3wGyxBp6E1BjoDXGlhNxE3Niu2Hhck5fAN8NZc1WAIFxa0REz+G3cjFbPZHTm2TeGG3qAfzj3wf8P5YKtRajAVEJMA6Tbe1ovYxgX4apAuWqmzDc3kk3vvM4B5NfE+QKFP6lIAHoQT+P4484rw7TlxUtFvneP8+2LqIlTNKsuSpZRqgXUwol9p5hEi8DuCx8T/AGeZyoyBUIVgW0alMQYgydCkz3JsbYG0hqLaOfpkiac7e+Oj+G/2mUcll0y1Wg5akI1UytwSWAIMQVBC9ZjpgnwPwCy5mkagTQCRUVmkHT0EAayTYxIAm4NjzPxOoq52rp0LzKpCgKAwRVYgCwGoHCWRyjXY9cQ/a/TdiBkyadxLVYaGEGwUgddm+YvibN+LznMlVqijCJUprLvd9JLtqCC24JN5LAQb45hnshod1GykXtEkSF98N3hbLE5JkCMTUqBjMKoEaEIm7nVzEWHLHsnwKKyOHhutUZ69aqAEFILRYERADKqbkKwLt17dMGc/mGWqirGk6dOowCQAJkCbGB8zthD8OZFabQzMaau8BTywmjUYJGxYRAvfDX4qZnFN0JIkAkSftRED1mcJDkh6qJJj5fX/ALY5Uv7UsuWjyKpJaJBW8ncAkYbc/wCLl/dq1ZadbkUqXCAqanl6oswKgFviNtu4niXhvK0i7ioTrVNdKDYshDEHqbAxi2RR2vP8cp09AAd2eDpUDUARMkEi+1p642z2bpBNdV1pqsE64hT9kMJ3BIsDuBGFjwzmAj09QUirT1o8mSwnzEvABA0n0CPPSNf2hrUfIMbHRVXzSoOmASNKk3fS2gM1hM2F1UVNWhd0Gcj4lyjAN+90oOysUp9x8Lcw26+mLa8Xy1U6ademzRbQ6sR6wJxxzwUgbNSfhVGYyJiIE/fh2qZsl6a0rU5LVCpF4XkUgXJ1EW9x7CQN0NjcXywscxRH/uJ/fGYFZOmrIrMFGoSAbmPkRjMVtJ3lvxNkmTXTaT/KTA1de+527TjmHhx3pcRpqSZVmUcx5WAMEdoO2PoTjfAqdVWOlhV3VgCCWHUhd5uJPfpbHz/nQMvxWm1WNArU2eSQNLaWeSL2kgkdjiTVM7JmKD10YZkMKYAJPljmmeQmwGqRc23kiQCrZSifJzdONOmoRAuLoJ33E7ewFojD7xutRai1Bo1KCilkZ4OxuWuU5ZMmYmDhMypbS6lpHlqVMbwSCb3PSfuw0SLPiGnl62TD0oTVTDIASS4LICtT+pGki9gI63WeF8MTynhv44AvqAVC5IVZkDUQOtgWEkQYYs0tGCaSjUgAfSo5npg6um8CSRvitQZMxqquughVWKZgMTUIluUkwAOlu8GAuCgLV4fVqoo0cyBtJcidNzoJ6AXgmIMC8iKn7jWRgxpmJEwGMR73m3y+mGzMltTUkphSJ7htMgayCQF5oE2+IYMZF0pBRWSGcGwNT2iFVr2O3YzibZdI59mOGs7/ABaaeykydPRQR0BaB6Eg+/vCK1JEqF1DNFgV+1tpm8dMOeb8MCvUNQPXKkkgrSchNrFnIEyBuATbvOKw8IIxZizaWIklfLUnSAW52MySTY9Thk0LdHhpVS6uDyB4WZIZoAF5F/rjMytZA4YMpX4puw7g35QOs7Xw/cG4MctVNdizM06SFpKViWlQwZTCgmNNgOWMUc74Ypl2qM9T+IWLGs6LOtoY6AmpgJJJDDaMDoVMov4Qp1aFMoCtQqHZmsxJEx9SNxAAwOzvBX81aSUvMICh41MJHrOmYgx1+WGPN8SkeWtYKRMny9MlSspPNqs2ohYIsJMmF4cVfUV1mlTAICFgNQ1QSQIGolZZmj4egjEJtGm1Mg4jws6JDapZQQFAAUKWWV3mJJPqB1IwQ8LcOVuJ5YMk6qpYybCA1RPnaY2sLm8etwutlq3mF1f7badVQMk3Mfy6lhTG+4+HF7JZhUr0s1QSppFVHdRILDqwkXSCwlYHS84al2NwXBR8QoWzlc1IfnKiZ5VU6UEAenrefXGmQ4rl8tVSp5LM6/CVQBNVwHuwmATus9cGONcBqVXrZkIyrVqakQQzFXupieWWWbg3JEdRT/chRYDMK8kBuWmg7SA2sL6ARY7CLYe7OCFDGSzn85UqnzqtBTTiWL1aZeLEtvKwPsyQeosBi/SqqQtCmvmawT5ayzt9pdd5V4AJZpGxnbFOm+TeVCiowMFVdLXA1QJte5B6HBbK8USkR5SsrTBZYBhhqguU1drT8rYSk+GU4RSTVl/IeB6YemroCFpMW1RqZyVVZWSoQLOm8ys9YVqyPA0QkLSy9OjykLTpgFmFy7EAAXgQAZCiT0Ctlc9VzA10DWYrIYtUdApGmANQOvVvYEDSZjbBbLZPMfar1B6B57TzFRYe2KSIbY0hB/uxYbbR07dr9tox84cRyxqZutWlTqzFRwRIPxswbY22+Rx3H90/mao229Ro+gMfLrjylkqSNqVEDT8QVdUm+8ScNgqOI0eC5ipVLaHqO+58ptExZvhMwQOkDqbwXPgPC8+HpedTVaSgcpILWBAB0zuSSRb4mneMdBetAMkADeTYYiDA7G2FYUBqvCNdNVb4hEMB8Jt/NuLbdbYr5bLMzGmwOlDyTAmZLXkTeT9cMFRgB/nGrvaxmdr4hlp0B8/wOnUoNSOpQwaQlQqCSsSQphvsi4OwG2OU8G4C9DN/xkLKjaSVIMc2jXuCFsbmIF4x2KtUInaenp398I/HlqiszUzRCVArOJIJ2BaR15LdI6TJLsTRHlKTgNSRUUKBXoMryC6nncyYAaVkWE+hwwZnO02yzNURy7UyukNJCxOkODC7XabsurbTCPmMxVeszElqZZiKaPMJJ0rG23WLG/TFqh54YnLOCzga6bsnOggCKdUhSRYR3Eb4IOiZQzZnCvMShVaqzJpsoELrt1AADSNNzJOI+FstdqtJV0yOeQKesFo1coixghiLTeVBGJ8/naVM+Xmsmy1CFqBcualJLMLVKVQuo2/9MCxAkTaKnm6dcVXpPRpuGZm1BqRVGBBQAswNragtovgSdvIYAVPNVKPKCQJnlJAv1hbXx5i1muEOWmlWTSbx5tNwD2VlcyPeD6dTmKDbHwdc4RnxQr1CuWWnLAHSzQdj8IJkqOwjeADOOYftTygObqFNlAmzWkyok9dLD4o+tsdDyXDPM5mgLe/lBRb/AI2Ajrfe18V61PLJSL1aeoTIDPzOxtKhVAAFrgASBeVOFdBQf8I5oZmlSr1AqsVFQagShZhzySCZBaYkCy2EYC+LqDU3NWk61SyPTUKJlnOpeUSRzdI2E7RgxwnhqtTXVQ8sgQAVSRediDHzJPe+J04XTRgQYMf/AE5E33A339N8NNjcV5OZcL4dWWmBVRqYDFWLW+JQBNgYJ7jr1tj1OC1qxbTVytNbjSzFXUbEEBDA7jb1tOOkZagVAU1BALkgrqLAkgAk7RK3AE6QLC2EzjXDKDk6R5lMHZtUy0iBB5wIgapJMROC8DStgPLZPMZeoAuby4pgak1uKlFlA+wXUqoiVN1iYBOLD8Ty4nz6VIhiP4mWOldSaQpamzGmD0mmR0gibVaNBKflsURySAaZJQbHmgTpGxiZttE4O8L4rlaWqaAC2BIdjfYCNK2O8xuTGARQpcdjUlHMUyHmGqK6uNJ0CClViZsV2teLYoZLidIVGWpWaoZkag4TfUWVfME8xspKiyzFxi9xXilOH0ZBSZAVwBpvcn4Za+0Ei/WMDOG5mohlaDKdtwB37jb1nvh0H+g3WzWcdQaCgiWCMz1HIlbAqFA1QTsCAQTPXEHDuI1qTTmKopqWAZ1DDTY92EgWuBaIg2B3biucJLIzXixvbruIEHaAffFVeF5hmHMjTfS/doLASDvG+9yRBNjAi7xHJZLU71cw6VVcipTZqa8xABUKPMB+EDe464VuL8QyxbWlHZpHMxIGxOone0xBHqL4NZ7g+og1XpgimghnMlkQJIghi0KN4FvfCpnsxTp1NNzpNyjLFrCCC0mZ67RhUh73wMw4qatSg5c+WoSTUIa9yQLG5BJ9J9QMOHCqaeQ1Ohn3pK8z5QXUCZJhgNYN/wCb8b8i4ZWdmUaSxldCgdoHQyOkWv8ALDV/s/N5RlYlQCVGgMquZjkCizQeoa/psJdLktb5cDDnvCbVmk5295hNM9pAXlIED5d8Xcp4RofC51QABDWJ6sWsTJuYAC7AQJxvwbJVs1rLsaaKsatIlo0AxB3Uz1jl+eDf+wTDlUspIJKs0r8Lc5spiZ7QR3wbkV7eOQXluCZaoSgIkTP8Zi6sefa89JafngfnuCU0ABYaV+Hdotuo0kLAPUiLRvgl4d8UZbK0xTr0KCB2h9K6XiBpcpUZpHN8QMemKXGPElFzTpKgB1atSFASJBFlclViBeJ6C+EqFJyWA/wGpT8saDY3sSwLMbmTvfti/lHkvG2qO8wIJv6gj5Y5Y3GqtEEjSCQjEXg8uo7WDWv179cO/hXjiV6QYGIA1Ak6gSbTN4Ig+xxojFjDWqRv+OMNwO3341V16X9RGNNcWn++ADfyQbfh9cZm8uNAAsBses7CJ2scba4jENYT0+t9z2wmNA2qWnYnSLlZjewgGTb3+/EGZzTMsqeu/lvaNx6TtPvvghpDG4FrAgEETcwemwxHVAKkA79SP7R+oxNFWU0zBkB9NxHUKdpJtYEzvOBHiVUUUWFO4JUQ2kgQSu1iLHfa+DtNqeqDoJItAHwj74tgf4kVRlwRJClYuWseTqZ+0bm++EMU9IZpaTJjf07gR+GKhqUw2g8wuDKyL77i/re8dcFqoUiVgEtEdICzsLzNsQjL2DKCQD1G/QbzPrB6jC2sLIcuaiqadPToP/pMo0Hc2Uq1OfUhcVM1wbVFR8tSUs5uGUkm88oc6h8oEYI0FYq8K3Zgu0C4Mz6dzscaVFKxCaIESDBLT8R9TI6xbDVCAOY4VRm4RT2AtjMG/wB6zFIkU6QqBjqJfUxB20grUFrTt1xmCwo6DUy7kwwXR0kkkACJDbtA1HmI3j1xbo16gKBUBQdQWEADcFlgn5/XbEHA69OsFqqZDDQq69XcmSGIlgNUHoB1BknmMtRX40XluRcxO09pg77xjSibKNWga5JRnY7QpbQD/vGAfkMe0+Evr+LVEBocqVO5EkQeWPX64zNcSpU1UkMsnSmnUJJ7BfhJwHzPEq8QsAbLzatt9yWJB3AMdJwqAt8f4hl6KFBpDhubmSpUAj4tOodCDAIOmYGEXNcSKBgS1jpKnqw+IqoEsu0GCTuCBtB4lp05WodasurqSGvpg2IBB2MkG8xFgec4kRCqrlgoHKRCzOnpcmdjhgm0a/vLAuGZgrERygm0fzQCPe+L+Q42KJZWy4qLEAM/Ob7qVMAxtbqAMLf7jTDAGpLH7J3B91Jk+8DErZVyAQLiwggyq31AiYZY7zA9MArD68YepamhKAizkSLap5LdGEegPoKD8UrfEoAEi6soBjvIuROx74H5Zi1VSoKOTJKna86oM6l6xcdMTh0rB1ELyWN4B8xfe5Eze5JOENZJhxmvaXZY2/jUresBCT8h2xFmOKGqCKtV2EE6Q7EGB1BCiflgfXow14ERy6gTsO0wPX5YwgXIA/H8cLcUoFtwlUUwKZMLoUSQDBJiZ6Em59NsEE4RQRGJp6zt8bBdUWCmV1CfmfnijwLL1XeKZIMhR2E7mTtyiPnhv4Nw5W00/KSqaVVqa1AecO6agWBsVDDlG4gnqJlyKUBv4FkRSpihSFNRT/1XAiWJsCwFuk9gN7nArxJkhTYFqgVSmpnClbgSVUGVaVBELcwZsJxZ8TZw5NaNFdLHzIbVKhmqMLlpkkGJPv8AOn4rqJUpjzatwSEC69DM1tIBaArbXMXNjtjHa+DqWFa4HPLVEpIEr1AFNPzLgqpBTXcAlbEgXtOwHWLiXjHLKjqW1BehoMyyGJGhmhDYgAgmImOhWqeZBd8znzTqeVFOnSJZaYCkAQpMHeZMk7R1EHiHiD5o0yi1CGQIeUoBpADlAeaFhiZGKi0KWlmmX/E9I+VQqA1NOtUhlLqCQ0wEk6pWIuO14xvW8KolI5lKVTWDLAllpsN9JRtTk6iRGibzacUOE8bp1M7Rp0w7UKL6yVQs0rTIixJKNZue8yfXDrxfxJSdCBSr6HqD4qTKCQFLKQxUxEzB2vtOGl2ZNyVHNOIZRs+9FqYdXqiVpqtFxFr3emAsR0kepmA/FuE1+G5kJVUBwA6tYqymQY7kXkb/ABehLtneDU81mHqU18tpCrp1JDCnKnSSv2jaLcwNxcCv2g1/NoUq9Quz5Wr5LsCJh1WorG5BIhVMNfVvMnGsWYNXf5DDwDO0qirVp2EQyapCG0ED17/hfBupU9P7RjifDePVKH+iAUY2km0ySCJEyBt3DWOOjcG4+lZCyOYiII+FoB8s8tiJieuGyUM6VAYj6YzT9+KGWqmxBI7gr329Zxa1nb8j2jAmNnlYADvipVckxFiLn9d8S1GN7j6W/HFZqUTzESbxvfrc2/XvhMaK1LLRVDTdVhRJkLP39vlih4ovk66rYLTLBdNuXmBvvGkH5YvPK1A0q0jSJIBgRJtY9MaZnOySukMGERbYmCPocSUcmpeJqorhzzKAVCtblIA6bGw74eeFeIqWZCLSZUqDenUEFt7Aje4m0n0wiPRpMlJUFUVKasKxdgVLaraALgACCD2HrgZxCkUI6djimrM06Os8QAgsYpusBhsOvUGDab/LA5jps4jabj3G5v8A4wpcK8Y1FXy8wozFP+r4x8/tfO/qMO3CaqZmWy9QMLAo12VRO4Nx13kbXxDTRpaZArwIEgesfmJx5gJxzOvSrui6kCn4YHabW29sZiB7QFxbidV62p6suLK6ALaLKGAEx298TcK4s9PMCqNWuF0tJY8sbgtDgjk0k+gAIs78Tp1aKVKWXVSrqp1ogNNlcles2IJJiY7g7L1LgAKanKVEQiQpI0guZWZIVZJFtjJi5ON7T4E9NrkYPDXjda4/8wf44UyI0oyjrvcxIK2G/SYvcW42CStOTMSQpJvyzAHYiOnQQIlB4VwzzK8xC0mlrRqAMfPY2v264Y8zmVolmM3eSx3A0AAT+QxUeCJKnQD4/mElERSW3bUeYt2vfvt0+eBtTMAA04LXk6bXO8t0BG9jPcbDziGaDVGYsdJLCQJaCTcCep6dpnAnzzEQI7b/ADnecJiLhzYUcoUf0pt83+Jj7GPXETZyoWDA6SI+GwkbGPpiFVB2Me+31xNSpFjABnsL9Ln88S2XGFl6jmVpP5iiQ8FVGySRrj1B1KPQz2xpSoqyVNAE7hSYIFhHbqT02HtjemVB02I6ncT3Hp09Y9saqR1AIO49MR7lM19i1gh4eratJKibGQJUg/1CAd9+/SDiwKAWJ0sxjlG99p+yCbWnqLDFNsuAeWRizSYgAAXnoDJJ/MzhtpiWnJYHDw9wsVqLPTqQEFiCqhahBYqFtJggFu8DbEviPLVMuENCoalNtQEMGBIqMoI0EEGN4gADvbEHg7h+YqIwQJTXVdzT1OAsatEkRGpZtYld+lniHGVp5l6Ay1eoiMV10W5pBnUF0dCdiY69cQ0+UXjhlThPCM7V5tJU65Dsqhha+l6plbxsw9ZxebwtmVqagabVHUgGsVqMN+YWeCp5h/u4vUMxSCs1GalSYZXDgjoFiWpzYy0qd4GLfB85VRV1pUqsWLMF0oCJEKQpICx20zHqZNyY/bk+v+ClV8BZ8MXKmrUMksHAJsOrkNtIMxuMUc5kK+TipUp1EDQG+IBrgsHg6XU/DveTjrGY8QvyO2XqpoB0qAX1Fp5jpuRIM2jb5B38UKVq6P4rwXZGmAVWYCtOmSIEzO9iTipSS/MlRkucfqBPCXiShRp06xWRR5SpMsXJ1MwA+KSR1+yMHD4/oZ110IEqqxaauoMBCiUK6h9lTe9p2BOPeI+FP3ikadOqtJt3VAqIXJB02EmQT3FiPTHLzwmvRqtTACPTMqSyq17gjUwDSPcQfWcSljOBudtV0dPXjTfvrn+KyFQWV0SzqdJGpEIWAARM/CbXkRcLpJn2zdBzIrK8HeGFQmm82nSGWw/k9ThIpcQrBrqQV5QikGXOpgYi0apm21upDT4WBy9VDBBChnvBNzrtAP2mAPtcRjSHSMtRJW0c+z/D3yeY8h2DDlmLb9D2INiMTUOI1qBYKykEKBa8CTf5bnrG4OGL9pXA/J4izj4K2mqO87PvedQLdPiwqVaRM9CCWX2J5l+l/ke+Hu6M2ux98Icc1E03a5gq0QpUkbBiDMtMATvh6p7QAPS3Q7HHD+GZk02WoLFTIJ7C5A7C077DHYeEcZSsiOocgjcCesbzhgi2ZvYjf2vckfPGsR6++PcxxGmvxSDPUH9dsVqvFqMTq+49flh9ASOo3PvvgPnyrfE4UbQF1f2wQ/2nRiS4/PAjiPEkOrSSZ25QRtsCbj64hloReN1zTq1VYllVv4ZAhVBl127BjuLi3QELueqCq40ySTHS8xA6D5+uHniNVKdZcwak1FdGFIqp1KqDS4LXBV9Qggg22woVMzNQtUp0yxfWSCVNzq6GIv1GGmS4sofu7JUKOCGUwQdwRg3lMgViopZWHwkMQwJ7EX27euCPBlSstRmpNyqA0MuoR8LcwEie14t0GLfCKiagHEq4JkC0KdMwbEEj5GRe+C7wDjWQfma1WqQ1T+I0fFB2kn7Ij1+eMwYzPD0ZiQWjaUcAHuTPWbfIYzE7UOyfja1aS6UrliyQswFAGnUVgG8MOvr0OFvilGshVnY+YOYSNliFIYzJYiJ9I9MOlPgAhVaozKikKbQPYgi55bjsN8L3i2qUSDfzVVJUm4p1CQhJmCAR3mMaYYSk7KnAKv8ACqEmCxNyZksLXsSSVN8RcUzrtTAMgEKbdSDJk9T1n37Yj4a+qFAFythIEglepNgGi89OuCZyYZQXNgjKQLXUHmtt1PbD6M282xVfSVZiJk8ovHv8gPvOKVNPT9e5wzZXIU/Jq5iuDpJ0UlQhdT2ZmE/ZFhA61P6SML4pk74htGkIslSmgAM6j2Fh9Tv8vriVqh06bR2H6v8APECLiUJ2nGbZ0RVEinEyra2/6+f39sa5XLF2CiJJi5gepJNgBvhp4fw/LZfS9WotWp0QghFvEmRci5uI6QTBxm14NtySFfSfWd8Q1EMHDBxXiLZhwahEqAANMQDccx3kCbx1gDAvN1CDyASCIJgj6GxwladMdpxtDjnOJebQShl6jUaGXVVLTolwTcMDqiCzkmNupI0yUM0KgIRFrQbnykabnerUAJuTtNjfthV4TmKakGsxJUkiRIJP2juSZ6n0x0Xhvh8ugRhFMgg6dMRcwY7bGIM+uOX1nqlpfX1YaMMcfMCZmqETT5dNCv8A/o7HSPQUwNR2tG3a2CFLxFVHKlPLiDEBak733eT7EA/SSWfh2VoskZijSI3JdATcSpJYHYHc9ZvGJ6oyrGBUp1FO4SrTYgyfs6pa3YHHND1c3W2Ms/4/X7mkk3y/iwRX8QGB5tINJ0gCsVB6xzJ92oe+BubWgxksabagB5yak0sIK6xqBESDNjEW3xLx/IUadenTVayCsvK4UimWluRjYhoG0bRbFTiBzWUPlwtenyf6iKDqeGIDLDaYPrdgJOx2WtOVJ8vNPDEtTbx8whw+lUSfKc0ZUMwbmy7O0ysnUFkCzjULEclpmqV1rvqZfLrURCIWHwWJGoWcG+0gTImJwFyvExV1eWTTvzIpEgiJDSNpuD9D1xS43xAoKbU1KNTJU7mzSTpLbqZJA+yffHTpa+77suTDU01+KAP8a59KlZPKo1KcSuthpZmUyIAusTa99QtYYu0OKMMzSDkxTXy6pBBA1QGII7kaj2JN7YX3Ymsaict5W2xIv6d8MXB8osA2+eNZaihSRlKEnG32G/FNYVhlgSGKisAQIt5gC/8AxUD5HACpkhAmPf8APBTOVEUxMwL+/UYF1KwJ645NTWblaL09ByWQY2WKuIAIJ2mBJsJP6+WGXwhmJWpTa5DyDB6i+/eJ3wEMMYEk+mLnC5oPrUCTYgraPWIuL9cdOl6h/wBQ5+l/tG1qUwBp+q/SDjU5T0U/MflgSeLt1VPow/8A2xoOMf0D5Ej++NftMDH7PML1cg5JIpn3Ck+/6OKlDJVTdqRAixCm/wDbrig3F5Pwfef7Y0/2pHQj/jP9sNeoh5D2Jroo8ayhNTl0zpAIJHQtMDe1vrhWzuWhiNJUxsf1cYPcXq+cVI1BkJgg9GjrvIj7zipmM9W8s03CVFJszKNam2x6SLfnOI3pytM64Qh7VNPd8P4AuVDowKsV6SDG+GbL8ap5jUtZIfbzEAJInqqgf/H6YCAbY1pqabB0MMMVvT5MJaTWUMo4PWqXoZtCgtIci++xIg3GMxVXOcOrc+Zp1Uq/a8oDSf6oOxPUCBaYvjMXZjS8D5kqtSSipytcmAoAHQC1un3CblVH9oWSjMUQTymlyyNjqvPp8N5/z0LP5Rg0qdMkXHMZAtOo3O+4J7RGFvxRwWtUy7P5igrBhRBIBGo9SDHRTuO2NaMm+2KHCMrpsYZ5kLMaZgy3Wd7b2v2O1XXmK3k0hd25RsBKi5I2UGWPYavfGuUU05BBOleXT68zMW2WZJ1E7bTGKmYz601JSC9RWR2jlAY/BTHQaZXUZs1owSeBJWzfjGfp1WRKc/u9EaEBsXAJmqR/M5LMbfaI9MVKboATDGL7abewn9TinlU2JkzYRdj7DrgkuV5iznSBykAF2uIiBAHUSSL7TjGXg6IRKdRleJBAE7evv6AYkpUVJAXUSbABRP8A1XxYyHDvOchJCiJJiw/M+mDeTya0qjFBJlgs30qDE+5j8hscZuSujrjpNRUmsG+U4WKa+UQCzDUW2Iggww6rbadxPbFbNZdCF0o5czBiVqQTJWdyBpWBvEDpi9TomsSBPlsZJm9T/wDj/q9t7HEsyiIENMlSdasDp0FTdlcgrHcQZttAJLpjcW4iouceo5p0VLie8j+xG+/r3wRr8LqUKeqp5SM6tpVzqcjblChtJO2oxE7g4v8AB8lUamy5SJCKTcBhq1DVrYDma4G0AFtyuNU8JVBPnVsrSJvFfMKrdzygEz/f54Jt88Ix03Hi8i4rSQOUXv03PU7x77Y6N4Yyi5mijV5qyz8kk05FRhOnYkm5Y3vJOBFHwjRcwudpuRcjL0atcj/lj6xGGTwzQo0ENGkueqmSdTZbylE9JqdJv3xhqttXFHToasYyph6lkaaAaaSDsIFo3/t74srQBsyg/L+2PTOxBWxNyLDcHp27d8WadGVDCSD9oXB+e2CNs7HqLyAMxwqlJKr5ZO7U5Q/VSJvhV8T5g0WHms1UGLMx1HlF7EK0CBJv0m+G/imaWkGd2CqP5unSB3Ppjl3HuKHMVC5gLsi9QO/udz8h0xluU5foXrNbMgc028xnD1CTPMWJcjfmYb+uJHrMwhnZgOhYn6TYY9aoB64iqVSdz+jfHRzlnm7VHCPR6fr0sT9cGMgxVdQMN09sD6dAGLGflv74J0zYC4gbHf0wYHbPCCd9+/8A3x6VHzxdPDn/AHc1gr6VeCwErBHWPhgjrE6h2xTVLieWTFyBiaiUpNnlMRiwHOIjMxtBIPuLH2x5cA7wYt37fifqcJyTKSZK1Qz+jjVsy7NLEse5P6j2xslMzf6YsNQ9L4xlNIeEbUyCL79sU87lydvnacWBlJMzB+X9sb6W2B+7GDlTtE8PAEoyvSPljZmB6A+hke+xG+2L+Zo3kyT8sVGpn+U4tTvJpgpBLmQIPTpiVqYHS2JfKbtiRaJOL9wl0DHpLPUfQ48wQbKek4zF+6iNqOqVuJhmIlnBNlCxA7WucCeJghWS+k/YKszGb9J23+XU4YeF5csshVW9wwJkfIi+98WM1wpW2lT3nYdR6/P78eqjyGciq0EJFNlgEFuYnWRGtNQPMbgEifsmIvAHiUltADO5hmUKbaZCAReNBUmLbD7OOycV8LrUp6fM0VNlfSJuIMgaVe3oBMWm+Od53wdWy7uCwDEcjgk+YJ5gsXRxaxB9zvhS4HHnJp4U8NVHJrVT5YUECQJBKkCx2idztsAT8NOnUVaxoOQ2pAtQyY81JIeTBPv/AFY6B4V0agtUak0+WFA1SwggEx1Ey0C46YRvFrAZqqTpXZAikkKJIYKfYCY3LHrOMW7OyH3XZYo1fKBpogGmxJiWPexNr956WgxBl/4hOo8kwx/mP8g9OhPy74ppXJXQDyjc7X2gdvX0He4moVgIHSQIHXp9P17w1SwbRm5ySYfp1Zub7W79ttl9Py3t5irRamwzADAkFYWSG2BWx2+HTHNEDYEBRV0kEmZ6AXt99rfcOuCHDMkznzK5AImAsQo9LczHYt8hGIUezok1mJHkaFbJktQBpK0F1qENeAJ5dTHc3AABkTbFrI8Lo5vOCpmNbK5mpplVUIoAWxJXUFgHV1m1pscW41SYiiqO2Y/9NVM6SWBXUdJkmdhc22mcBeK+G6tSoztReiNymogtp5XqaQSFFgSBMd9hjZq+zhcVFulkcuBJTy71GHlIDygEoB0LRF4+yCxJMTN8FBxj+IyPVptT0fHqpzqLE6RoZWAAi++FTIeCcpysUm2zffYj9fPBSh4Vybah5K8pjrewJtPSdPuDi9kWhPeuQnX4pTLrpq0qmvlYnooViDMzJYgT6nFLMKlImohaSqqBTZwAFbUWgDSZ+Ez02xJV8L5TYUU2/lwEzXg+gLqXT0RtI7/ZjFbAWtKqf18BgHEhNRqkQ1IhAF1KhbqQ3p1jCdXyiqlbQtFuRdK+SJLTJaQI5RsCSbkQDtrxLhNelJp5mr7M2v8A65wLy/E85TI0+S8X+EKffltPyxlLmjZcW0whR8E1auXbM6kpmSRSNMrb8F6Wj6YW8tRDC1yR1A+g/vI+eDOU8YlRpq+Ykm5F0joLEWiRcGLbdB9QUXaaMGmoAgT0HxNO3z/yc2qK3RaxyQ+aTYLcAbDoLXix94+eNvPgfCJ6DcD16/jj3MUgpPlkm5FputxN7ifXEdFYudo6j7/X8MSykkXhn2o1HNKpUUxoLK4GoCxPJYqTMCSII33xUK6rsZ97/djenRkapnvIH4DfGLT74ykaxRao1pJJOok7kdTucXExToL/AI7DF/L0euOeTocqRMom3XFkbbY0blGNC2Oec2YSybwO35Y109r/AFx4DjYHEJkttGppnGmgHE4GNivTfDolzKxpjGaBjd8Rl47Y0jJLkzlbMNMYzGhrYzGm+BNSOo5nNSoCsFY2nt3MQZiOv1xUzmcdQtOmfNq7E6T2uxjlHzIwKomskM8FTI+G4Fza5BPafx3M5HMCBLyb26QO9hBnfHuHKe0UJUK4CNeQLxN99r72xrn8h5o0u50wRJN4Igj5i2LpIqDup7fkcQDNUgQgdZvC6r+0dcACjmMm+VfzKX+mg5U0lmlrGdKlmnuZj5g4AcayuUzIJvTrkQoM0wXnm5WuWLGNh0I7Y6c4DRzADoOvvipneD0K1mpiYgNAkdbSO5n3xDjY1No4l+7sh8tgA19KyI0gSTIt0gX74nyi3BiSdhsb/wDcfW0kgF+zvhnQBTD1GPbUCoXY6hAk7AEEW22kgc/w+nRZQQpsxgORMCANRMjlDdhYk7ziZQs3hrKKCOVoL5SU0gg6XquI52GoBQw2VSCoAtJJk/EavEM6yJoprrqGIgiRtJ37GQDbaekwZHOQis4KDpGyjcETvO+3WfU6ZarRSoHUqVIgmZIHeZ3PUm5+UYIw7N3qp4TLnh3ggy+uozaqnVmuS2qTpPeCDJPQmbgE5xnxPlsvl1RFZ80Y5UJtefMciwJ7GSSQcLlTiaujtSemWCllUkSwmDpHUjePwG0fh3wzSYtUzFRjUMkMPbYhgSWO/YbQcCFN2qXQY4fx1lWH+Pq6ABJmfgYzMSbW5SCO9uj43ySaAzOqkESab2KmCDALTO+5uO84V+KcTogIt1KQs6gWUQIeD8LG8iSLwNpEGeyS5hJCiQQSwA6giYmbx62A9hXBipvo6Nn/ABRlUpLU86myM4WQS4HUyqAsLA9NyJjFPM+Ick8aMzS9i2nqOjwe+OWpwc0tR0ipsCApYQQZk2ZDMdAbEza9Y5ENemSw20/aHyHxe4+YGDeJpt2dP4x/EQGiRUHXQQ3/AEkzhRrgg3BHyI/EYW/IUGRP5/XFyjmXPIajaTuCxIge5tjCcVJ2delrSgqZtmAD6ntE/diPL5XSQ1gRsT+WL/E8g1AUWDakrUVqqwEb8rod7qw0m/bvih5vc74W1oJTjJ2W1cTuT/fGR3IPvt8v84jpAttBP9hPyxN5ZChotMNzL12KjfYESJAIv2xNFXkhkjb9fTBLLU9QmMUIvIuP10wd4BlTVJClQQBZjEyYgdzjn1VJ4XJo5bY2ZQy0XjbBKjTAx5UpOijUCoMeoPrIsd/xxupnGLi4vPJyPUcyLNCL9enpiviWqPrjQY5ZW2aRao0OMnGxONSMSXZ5rONlYkRH1x4LY8JxaYsGjufl7Y8NXHrD3xJk6ep1SY1sF/5iALdbwflikrZLorlhjMTPlGGwkHYg2Ikid5G2xxmL9ufgi4+Rr4JnnKmWL8zAgnoeaZ6bxFxi/RoI5LUWKtYFSYMDoZMbdT6QTsUnitbM8LzH/maDeQ8KKqHUpIvKmO32TBtPTDJw7iVOsoqUnDCIDKbg2MEdDtyn88e8cIQGYadFUAANCBbAwZk3kAXt+O2COVNPU0KNU/EFue9+v6nFZM8Kh0VQF+yH29ZkH029OmNKlM0IM8hIAadx/Lv/AHvgAN6umIK1WOu2/U/dgWnFVUTfvB7G8n67f5xYy9RmGu4HRQDPzO4+78y7Al4jQaosA6Tv6bddv19wbJcPpUCz1FVm2LOIAv677WiZgR3weT1n9e2F3xPVFNK1RKi+YqciMswVlidNtRO15HphMEFTlKOYU6lSprEMbbdjN+u2BS+F8r+8iKaBaSKfhsGYmABtICzMdV+ShlvGWdQqq6HDEAHywLnYEQSCbAT3+eNU/aHVpu4CI0tJaZ1EAJIsIEKI+vWMTu8mnt+GjpedyCONtRUyA149p2N+mBb8MQElqIB3BAPpcaf1N98WuG8VatSpVQBDIG6xJAN+18EaVQMJHzg29bxh4M8oVPLyxqajRomN2ZA5Am8M0kbkwPzxLxPIZdFUeSFWxXRCDca4Cncr19u2Gg0liCo3uItP54EZ7hlD+IxJ1MpUCTCyuyrsNptvgADZrL06jAFCdlvJ22ML1A2IE7YJJwXK6V1Kj6TMtTDMfQlwWi0x3AO+NtVM01NAgVDBgjpE7e5HfBipSJid42Hwj9flhgLI4PlH1FqVNtVydCSfWQPw/tHmY8N5UgaFKDeKbaLbxy7+5uO9sF2y4XVMAf53wiZzw3UKmawKGbK7jrdyhkG0yLTcyOssuOeWG+J8HovQpUxpIoOxCs8sUrHmhwdUK6iRf/VxG3h1HpFaXl0WMKXVQxKmJEkazIkb9d+mB3D+G1qdTzDy0lQZenTBJcgssOdJg6mUWvYjqBh44TTDJJAHvuCPfaNo9MCSbLk2o2ngRj4WoU2A82oNo5lE9yIkn5xHfG1bw5RA1VHqqkagFRfM5W0szaoXuxNh2JMqrNmQ9fzEbTFJTUJABqMikatKxcGVBE/W0Ds/VqVW1UidK8qpABQaSugmTJu2qRdmbbo9qI3yXIKpcM4a2uM3mFNNSX1UQxiYAmQrT0VTzR1xQq/7LUXq51/9ylRpqYPd3JH+O+CD8EpaF8wjSA3ltIDTqJNMqA0mbjqQDcRemnB2oVaVSoQ+XEuw8ptRAv5ZBB+MKFmeu4xLgi1qt9jbV4+mWWklRHIrKar+ZpZ6SMOQOVAHMbkdL74nyuWyuZTWg0X3QED/AJTYR7DuDhGynHQ2ZeoSRqOsq0QIB2iwAFhM29RJPZNRrZv3hgSZVQZHNBB5QAATcmL9Ji5tUlnJm8MJZ3wzVAmmRVHpyt9Db774X81RemdLqVP9Qj1tP5YcOC8T18mpdSgahBETMbnc9o772wUYq40tpM7ggEdtjY45tT0cZfhwVHVa5OaasTUUl1XoWA7bkdTt74bM94Yot8M029Lr/wApv9CMA854frrcAVYiNJk2EAaTf0gTjifo5x6s399MG5hQGaLCTp9pt7264iBxNXpvuysALXBhf6f6d9sQFsZPSaY99mE+mNWGMLY1ZxgSCzWT0JHsSPwxmI2qYzDsqmdP4Jxlq2RQVAK7V6hpgVVGhlLGBUAmLKdp6D1xxvjxqZHOV3ywWii1PL8sMai/DP2gJBidhEwNpxmMx7reTiaSlQ8eGOP/AL3SDlSrKdLCbTANvT3+/BDN8TekdKmDNrAjYXvMWPTGYzDJZb4TwQka3f1UAbdyZ3M4MkOm5BUfI/hBxmMwgIM5mtNJ3vFMEnvAE2GxwIo8CDgOWJVhqIuPiExA995/vjMZhUmV0QcYyFINy0qeqOYwBIJiJjUQTE3uBGKOW8NUE01XpowbTT0iQF1HlETBF4O1h12xmMwdgOGVyi00CqBG0e8k73xBksutOm7SWViW0kCwvaJv2+mMxmARb8pdoEdotb0xHmMmj7qLX2E/XGYzDQmUOFcPWmoa5uVUAkQFZl+du+CdGuGZ1EyhAJPqob8GGMxmDsfRHXy4N7fTASvw5HdkbrAi2kgsFII7bWxmMwMCCrwrTNOmxUoBoJ6QCy/TRjbiCuKhc1DorKtZEUaYFYa9Lb7EkW98ZjMJrBcHQN4fmfJrtpn+IGp1JOosKiwLt/K0GDbeMbcKzIqUVqOWtoYgX+OTpGqYt2jfY4zGYltpo104KUZN9fM8y2YpeZUU64YBhAVSNgSCLgggEEHE1bjhCsumY5CepYhSGvNtLAkd5HSTmMxqcoK4tw7U6VAqqWbUnMx0ibiSJP8AxTgfQzJTkJMdxcxqI3O2/TtF8ZjMQUmWa7GmRUYnQJ1IsHexgER0HQbYPvmalFgXaSAdpJ5UL32Bttb+49xmKAZaNYFdugxILH3x7jMCEQZvKrUEVFV/94T9J2wCzvhmmfhZkM9OYfQ3+hGMxmJnCL5RcBa8QcIqZaCzIwNgVmfmCLfU4C0qZeTO2MxmPPWlH3dvR1qbWlaI9SHfWfmB90HGYzGYltJ8I1Sfk//Z"/>
          <p:cNvSpPr>
            <a:spLocks noChangeAspect="1" noChangeArrowheads="1"/>
          </p:cNvSpPr>
          <p:nvPr/>
        </p:nvSpPr>
        <p:spPr bwMode="auto">
          <a:xfrm>
            <a:off x="2171700" y="1590379"/>
            <a:ext cx="171450" cy="17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3" name="AutoShape 12" descr="data:image/jpeg;base64,/9j/4AAQSkZJRgABAQAAAQABAAD/2wCEAAkGBxMSEhUUExQVFRUXGB4aGBgYFxwbGxwbGxwfGhwXHhsaICkhHB8lIB4cITEiJSktLy4uHR8zODMuNygtLisBCgoKDg0OGxAQGywkHyQsLCwsLCwsLCwsLCwsLCwsLCwsLCwsLCwsLCwsLCwsLCwsLCwsLCwsLCwsLCwsLCwsLP/AABEIALYBFAMBIgACEQEDEQH/xAAcAAACAgMBAQAAAAAAAAAAAAAFBgMEAAIHAQj/xABFEAACAQIEBAQDBQcBBgUFAQABAhEDIQAEEjEFIkFRBhNhcTKBkUKhscHwBxQjUmLR4TMVcoKSsvEWJEODomNzk8LiU//EABkBAAMBAQEAAAAAAAAAAAAAAAABAgMEBf/EAC4RAAICAQQBAgMHBQAAAAAAAAABAhEhAxIxQVEEE6HR8BQiMmFxseFCUmKBkf/aAAwDAQACEQMRAD8ARfHvDCld6huh5dQBI1ryETt9hjv0x2TwLVFTIUS5DNVXUREKDZQsiwtFt7zjl3iLOVaXKulg3mrUQxoZXYOtpEFHJZWEET7gvX7M8+1TIoq+WBQZqdRmUksVYMCAsSYIXqbDuMNYF0XPE5IagwfWNSJJFyIILE7fnv0GEHxDTdeIB0aAVQtEWClgx9xpnDT4wzbVmLo3KglVIANpPMRvuY9+pvgDxtf/ADIqWKstRbMRynQZsOhJP17XHwJF7wsreZUd6kseUwADFypJscOdGtA0gxHUnuPXrM+l8cmrZVDUDV3ABWRqKgAiQVHfvPWcEKeRycAipRmNtQP4bYExtHUMznadMBnqIiSBLkLJJgXJH+b4q087SFzVRjuSHWIvsPz98cyr5DhxbmqUVIH8wBvAv64lo5fhqi2Yy8+pBv3wWxUvJ0/98pkgeYkAXlxJAje89fbfEr5ylGnzUvYEOp3m/bbHN8vleHOZpvTqR/IpaOxstuuPczRyFMy8KD9pqbAe06cFsKQ51OK5emRoq0ie3mKeUmPi6RFhtcG3SDM8WyqgMuYpwOi1VjUQCGKk+kyZO2/RL/2lwsH/AFacd4c/ljc8a4ULeavySofwXCyGAzX49l2PmJXpQDIusiIjffYd9ji9lvGuWdYFRFIj4yyEm4LAgAG0GLH8MKP/AIm4YrhVLaNy/lmJ9o1dzOLB8U8Lj42PtSaPwGDI8BTNcRywlvNpiwsHDR8gJ/74ROJr5rsaIZyGEsoLEjcQQDAi3uCRg7W8QcMY2ZwP/tNitw2utCswPVVcbz8K6bg2s1pMQeh2AJvDGdpZcvTqhwwIqiBJlRCqZPTm26kREY6T/wCIcqgCiqDAtpDH2AIEfLpjlNPj1DzqlSqJEaeUEiNoEQLR+rycy3ifh6Kt6jQAGmkRsIJDbd9/uwmAar+L0pNrSlTVNJBkOhkkQWK0yPSPXc7Yt5Xx/k4Jq1VQ9gS6xHQqvexEA9b2wCp+LuFklf4g/wDaY/hjx/FPCZjU3t5L/wBsFBgaqPijIk1IzVCPi/1BsVAtO5tsL9DgTUz/AA3zC/7xQuLaTJnuSJg9QSVN8KvEOOcPNeiwLBFfU5NNhbRUXbc8xT78Gf8AxRwnrUYe9Kp/bBQDDS8UZIDU2Zoqf5PMBAO029OwtJ2k4t0/E2SIDfvVAAiRNRQYuJhj3nCfV8S8II/1D/8Aiq/2xZ8B+HKeYy7VGeoCajMFXy4CudafEhYSrK1zswwMdDBU8S5MspGay9pkmokAEd5tNumMXxJko0/vdA+1RY7bzAuepwNzngsBwfP5dUEeUupVbYztNheIiTGPM/4HylIayHOlTr1N8WoRHKogzeQJ39IkdLyXsuyuqFSCru7qykEEaome0N07Yv5ikGD/ANRcfXk+kfdgLwFdH7lRYRGXmwPLOkkTM7qYO9x74KZfMjTS1A84FjNtXMTPU79eg2wITCeWEJ7k+vUx9wwIzzU9cOyAxMMwBAJJ2PpfBulRhFH9I9Lx26Yo1jLN7x9LfliqEDTkqR/lP0/X/bA7OcJosGOlGKz2N1EwfXDDpxT4ll1ZYKggnboe8wL2kYYAk8Cox8KGB2H1x4nAqI+wm8iw374Lrk0IFiIuIJHytgfnfC+Uqv5lSiGa1yWEx3AMG1r9ABtgAqHwnlSSfIpkm55BjMWh4YyY2y9MfX++MwgFb9otN6VZtUk6vNUiBapMD6nubg743/Zzm2CvTSpzOwcCWCmV0iJEMeXb5dMGv2lZFWL1F/kA6mbBla462Mybk98Kf7K86KWZqUmRnDJKAbhtQIaO0b2/uGNcDzx41Sh5lZjyy12M9dXoD16W32XyQBliz9GGqwB5Y09OgA72w6eJXdUceXbYNF+ktqW0FpufXuRhQzNDzcoS0Qj2Uj4WVnBPf4WUR6euGIXeIRWaBsgsVMD0IkgQYMEdvbElHJ10B0VGEfzQw+jA4XONZurRqQlRoIDDa42F+owR8C8YHnsMxVs62L3XUSPoY/PGbT5LvoN53j2ZoUlZ1pVFZogqR0ndTHTtgXV8U5VxL5CkHDKSQEIYKwLKeUEalBHXfBDxfmaQoooemCDJTV/EJOxKAciwSeYg+mEYsG2BJnfYfrrti032S0uhn4n4/wAwy6culPL04sFGph/xMIHyUYWnzbVJaoWdyDLMxJPzOJaGXlwunWSvKJi4EkXIHe2+IMuB6b/5wPIJUU2xssY8v2+7EtCjqmxnpA298AGukY1IHfEjUCdjMet/pucaGgR3/L64ALgowFJ/Vxhn8TZhPMZGIVk5NieUHVE+kkQP5cABUGikOtlPpJ/xg54jBqV2UBS5qOFCrzEvVfStjcnUoA6CLTOFQynV4O1fL1K1McqS7dOW5taJAMkSLA9cT8I4aalBmG+k39dM/LB7xbT/AHHJUcihHmuA1c79ebfoX5R6Uz3wGyxBp6E1BjoDXGlhNxE3Niu2Hhck5fAN8NZc1WAIFxa0REz+G3cjFbPZHTm2TeGG3qAfzj3wf8P5YKtRajAVEJMA6Tbe1ovYxgX4apAuWqmzDc3kk3vvM4B5NfE+QKFP6lIAHoQT+P4484rw7TlxUtFvneP8+2LqIlTNKsuSpZRqgXUwol9p5hEi8DuCx8T/AGeZyoyBUIVgW0alMQYgydCkz3JsbYG0hqLaOfpkiac7e+Oj+G/2mUcll0y1Wg5akI1UytwSWAIMQVBC9ZjpgnwPwCy5mkagTQCRUVmkHT0EAayTYxIAm4NjzPxOoq52rp0LzKpCgKAwRVYgCwGoHCWRyjXY9cQ/a/TdiBkyadxLVYaGEGwUgddm+YvibN+LznMlVqijCJUprLvd9JLtqCC24JN5LAQb45hnshod1GykXtEkSF98N3hbLE5JkCMTUqBjMKoEaEIm7nVzEWHLHsnwKKyOHhutUZ69aqAEFILRYERADKqbkKwLt17dMGc/mGWqirGk6dOowCQAJkCbGB8zthD8OZFabQzMaau8BTywmjUYJGxYRAvfDX4qZnFN0JIkAkSftRED1mcJDkh6qJJj5fX/ALY5Uv7UsuWjyKpJaJBW8ncAkYbc/wCLl/dq1ZadbkUqXCAqanl6oswKgFviNtu4niXhvK0i7ioTrVNdKDYshDEHqbAxi2RR2vP8cp09AAd2eDpUDUARMkEi+1p642z2bpBNdV1pqsE64hT9kMJ3BIsDuBGFjwzmAj09QUirT1o8mSwnzEvABA0n0CPPSNf2hrUfIMbHRVXzSoOmASNKk3fS2gM1hM2F1UVNWhd0Gcj4lyjAN+90oOysUp9x8Lcw26+mLa8Xy1U6ademzRbQ6sR6wJxxzwUgbNSfhVGYyJiIE/fh2qZsl6a0rU5LVCpF4XkUgXJ1EW9x7CQN0NjcXywscxRH/uJ/fGYFZOmrIrMFGoSAbmPkRjMVtJ3lvxNkmTXTaT/KTA1de+527TjmHhx3pcRpqSZVmUcx5WAMEdoO2PoTjfAqdVWOlhV3VgCCWHUhd5uJPfpbHz/nQMvxWm1WNArU2eSQNLaWeSL2kgkdjiTVM7JmKD10YZkMKYAJPljmmeQmwGqRc23kiQCrZSifJzdONOmoRAuLoJ33E7ewFojD7xutRai1Bo1KCilkZ4OxuWuU5ZMmYmDhMypbS6lpHlqVMbwSCb3PSfuw0SLPiGnl62TD0oTVTDIASS4LICtT+pGki9gI63WeF8MTynhv44AvqAVC5IVZkDUQOtgWEkQYYs0tGCaSjUgAfSo5npg6um8CSRvitQZMxqquughVWKZgMTUIluUkwAOlu8GAuCgLV4fVqoo0cyBtJcidNzoJ6AXgmIMC8iKn7jWRgxpmJEwGMR73m3y+mGzMltTUkphSJ7htMgayCQF5oE2+IYMZF0pBRWSGcGwNT2iFVr2O3YzibZdI59mOGs7/ABaaeykydPRQR0BaB6Eg+/vCK1JEqF1DNFgV+1tpm8dMOeb8MCvUNQPXKkkgrSchNrFnIEyBuATbvOKw8IIxZizaWIklfLUnSAW52MySTY9Thk0LdHhpVS6uDyB4WZIZoAF5F/rjMytZA4YMpX4puw7g35QOs7Xw/cG4MctVNdizM06SFpKViWlQwZTCgmNNgOWMUc74Ypl2qM9T+IWLGs6LOtoY6AmpgJJJDDaMDoVMov4Qp1aFMoCtQqHZmsxJEx9SNxAAwOzvBX81aSUvMICh41MJHrOmYgx1+WGPN8SkeWtYKRMny9MlSspPNqs2ohYIsJMmF4cVfUV1mlTAICFgNQ1QSQIGolZZmj4egjEJtGm1Mg4jws6JDapZQQFAAUKWWV3mJJPqB1IwQ8LcOVuJ5YMk6qpYybCA1RPnaY2sLm8etwutlq3mF1f7badVQMk3Mfy6lhTG+4+HF7JZhUr0s1QSppFVHdRILDqwkXSCwlYHS84al2NwXBR8QoWzlc1IfnKiZ5VU6UEAenrefXGmQ4rl8tVSp5LM6/CVQBNVwHuwmATus9cGONcBqVXrZkIyrVqakQQzFXupieWWWbg3JEdRT/chRYDMK8kBuWmg7SA2sL6ARY7CLYe7OCFDGSzn85UqnzqtBTTiWL1aZeLEtvKwPsyQeosBi/SqqQtCmvmawT5ayzt9pdd5V4AJZpGxnbFOm+TeVCiowMFVdLXA1QJte5B6HBbK8USkR5SsrTBZYBhhqguU1drT8rYSk+GU4RSTVl/IeB6YemroCFpMW1RqZyVVZWSoQLOm8ys9YVqyPA0QkLSy9OjykLTpgFmFy7EAAXgQAZCiT0Ctlc9VzA10DWYrIYtUdApGmANQOvVvYEDSZjbBbLZPMfar1B6B57TzFRYe2KSIbY0hB/uxYbbR07dr9tox84cRyxqZutWlTqzFRwRIPxswbY22+Rx3H90/mao229Ro+gMfLrjylkqSNqVEDT8QVdUm+8ScNgqOI0eC5ipVLaHqO+58ptExZvhMwQOkDqbwXPgPC8+HpedTVaSgcpILWBAB0zuSSRb4mneMdBetAMkADeTYYiDA7G2FYUBqvCNdNVb4hEMB8Jt/NuLbdbYr5bLMzGmwOlDyTAmZLXkTeT9cMFRgB/nGrvaxmdr4hlp0B8/wOnUoNSOpQwaQlQqCSsSQphvsi4OwG2OU8G4C9DN/xkLKjaSVIMc2jXuCFsbmIF4x2KtUInaenp398I/HlqiszUzRCVArOJIJ2BaR15LdI6TJLsTRHlKTgNSRUUKBXoMryC6nncyYAaVkWE+hwwZnO02yzNURy7UyukNJCxOkODC7XabsurbTCPmMxVeszElqZZiKaPMJJ0rG23WLG/TFqh54YnLOCzga6bsnOggCKdUhSRYR3Eb4IOiZQzZnCvMShVaqzJpsoELrt1AADSNNzJOI+FstdqtJV0yOeQKesFo1coixghiLTeVBGJ8/naVM+Xmsmy1CFqBcualJLMLVKVQuo2/9MCxAkTaKnm6dcVXpPRpuGZm1BqRVGBBQAswNragtovgSdvIYAVPNVKPKCQJnlJAv1hbXx5i1muEOWmlWTSbx5tNwD2VlcyPeD6dTmKDbHwdc4RnxQr1CuWWnLAHSzQdj8IJkqOwjeADOOYftTygObqFNlAmzWkyok9dLD4o+tsdDyXDPM5mgLe/lBRb/AI2Ajrfe18V61PLJSL1aeoTIDPzOxtKhVAAFrgASBeVOFdBQf8I5oZmlSr1AqsVFQagShZhzySCZBaYkCy2EYC+LqDU3NWk61SyPTUKJlnOpeUSRzdI2E7RgxwnhqtTXVQ8sgQAVSRediDHzJPe+J04XTRgQYMf/AE5E33A339N8NNjcV5OZcL4dWWmBVRqYDFWLW+JQBNgYJ7jr1tj1OC1qxbTVytNbjSzFXUbEEBDA7jb1tOOkZagVAU1BALkgrqLAkgAk7RK3AE6QLC2EzjXDKDk6R5lMHZtUy0iBB5wIgapJMROC8DStgPLZPMZeoAuby4pgak1uKlFlA+wXUqoiVN1iYBOLD8Ty4nz6VIhiP4mWOldSaQpamzGmD0mmR0gibVaNBKflsURySAaZJQbHmgTpGxiZttE4O8L4rlaWqaAC2BIdjfYCNK2O8xuTGARQpcdjUlHMUyHmGqK6uNJ0CClViZsV2teLYoZLidIVGWpWaoZkag4TfUWVfME8xspKiyzFxi9xXilOH0ZBSZAVwBpvcn4Za+0Ei/WMDOG5mohlaDKdtwB37jb1nvh0H+g3WzWcdQaCgiWCMz1HIlbAqFA1QTsCAQTPXEHDuI1qTTmKopqWAZ1DDTY92EgWuBaIg2B3biucJLIzXixvbruIEHaAffFVeF5hmHMjTfS/doLASDvG+9yRBNjAi7xHJZLU71cw6VVcipTZqa8xABUKPMB+EDe464VuL8QyxbWlHZpHMxIGxOone0xBHqL4NZ7g+og1XpgimghnMlkQJIghi0KN4FvfCpnsxTp1NNzpNyjLFrCCC0mZ67RhUh73wMw4qatSg5c+WoSTUIa9yQLG5BJ9J9QMOHCqaeQ1Ohn3pK8z5QXUCZJhgNYN/wCb8b8i4ZWdmUaSxldCgdoHQyOkWv8ALDV/s/N5RlYlQCVGgMquZjkCizQeoa/psJdLktb5cDDnvCbVmk5295hNM9pAXlIED5d8Xcp4RofC51QABDWJ6sWsTJuYAC7AQJxvwbJVs1rLsaaKsatIlo0AxB3Uz1jl+eDf+wTDlUspIJKs0r8Lc5spiZ7QR3wbkV7eOQXluCZaoSgIkTP8Zi6sefa89JafngfnuCU0ABYaV+Hdotuo0kLAPUiLRvgl4d8UZbK0xTr0KCB2h9K6XiBpcpUZpHN8QMemKXGPElFzTpKgB1atSFASJBFlclViBeJ6C+EqFJyWA/wGpT8saDY3sSwLMbmTvfti/lHkvG2qO8wIJv6gj5Y5Y3GqtEEjSCQjEXg8uo7WDWv179cO/hXjiV6QYGIA1Ak6gSbTN4Ig+xxojFjDWqRv+OMNwO3341V16X9RGNNcWn++ADfyQbfh9cZm8uNAAsBses7CJ2scba4jENYT0+t9z2wmNA2qWnYnSLlZjewgGTb3+/EGZzTMsqeu/lvaNx6TtPvvghpDG4FrAgEETcwemwxHVAKkA79SP7R+oxNFWU0zBkB9NxHUKdpJtYEzvOBHiVUUUWFO4JUQ2kgQSu1iLHfa+DtNqeqDoJItAHwj74tgf4kVRlwRJClYuWseTqZ+0bm++EMU9IZpaTJjf07gR+GKhqUw2g8wuDKyL77i/re8dcFqoUiVgEtEdICzsLzNsQjL2DKCQD1G/QbzPrB6jC2sLIcuaiqadPToP/pMo0Hc2Uq1OfUhcVM1wbVFR8tSUs5uGUkm88oc6h8oEYI0FYq8K3Zgu0C4Mz6dzscaVFKxCaIESDBLT8R9TI6xbDVCAOY4VRm4RT2AtjMG/wB6zFIkU6QqBjqJfUxB20grUFrTt1xmCwo6DUy7kwwXR0kkkACJDbtA1HmI3j1xbo16gKBUBQdQWEADcFlgn5/XbEHA69OsFqqZDDQq69XcmSGIlgNUHoB1BknmMtRX40XluRcxO09pg77xjSibKNWga5JRnY7QpbQD/vGAfkMe0+Evr+LVEBocqVO5EkQeWPX64zNcSpU1UkMsnSmnUJJ7BfhJwHzPEq8QsAbLzatt9yWJB3AMdJwqAt8f4hl6KFBpDhubmSpUAj4tOodCDAIOmYGEXNcSKBgS1jpKnqw+IqoEsu0GCTuCBtB4lp05WodasurqSGvpg2IBB2MkG8xFgec4kRCqrlgoHKRCzOnpcmdjhgm0a/vLAuGZgrERygm0fzQCPe+L+Q42KJZWy4qLEAM/Ob7qVMAxtbqAMLf7jTDAGpLH7J3B91Jk+8DErZVyAQLiwggyq31AiYZY7zA9MArD68YepamhKAizkSLap5LdGEegPoKD8UrfEoAEi6soBjvIuROx74H5Zi1VSoKOTJKna86oM6l6xcdMTh0rB1ELyWN4B8xfe5Eze5JOENZJhxmvaXZY2/jUresBCT8h2xFmOKGqCKtV2EE6Q7EGB1BCiflgfXow14ERy6gTsO0wPX5YwgXIA/H8cLcUoFtwlUUwKZMLoUSQDBJiZ6Em59NsEE4RQRGJp6zt8bBdUWCmV1CfmfnijwLL1XeKZIMhR2E7mTtyiPnhv4Nw5W00/KSqaVVqa1AecO6agWBsVDDlG4gnqJlyKUBv4FkRSpihSFNRT/1XAiWJsCwFuk9gN7nArxJkhTYFqgVSmpnClbgSVUGVaVBELcwZsJxZ8TZw5NaNFdLHzIbVKhmqMLlpkkGJPv8AOn4rqJUpjzatwSEC69DM1tIBaArbXMXNjtjHa+DqWFa4HPLVEpIEr1AFNPzLgqpBTXcAlbEgXtOwHWLiXjHLKjqW1BehoMyyGJGhmhDYgAgmImOhWqeZBd8znzTqeVFOnSJZaYCkAQpMHeZMk7R1EHiHiD5o0yi1CGQIeUoBpADlAeaFhiZGKi0KWlmmX/E9I+VQqA1NOtUhlLqCQ0wEk6pWIuO14xvW8KolI5lKVTWDLAllpsN9JRtTk6iRGibzacUOE8bp1M7Rp0w7UKL6yVQs0rTIixJKNZue8yfXDrxfxJSdCBSr6HqD4qTKCQFLKQxUxEzB2vtOGl2ZNyVHNOIZRs+9FqYdXqiVpqtFxFr3emAsR0kepmA/FuE1+G5kJVUBwA6tYqymQY7kXkb/ABehLtneDU81mHqU18tpCrp1JDCnKnSSv2jaLcwNxcCv2g1/NoUq9Quz5Wr5LsCJh1WorG5BIhVMNfVvMnGsWYNXf5DDwDO0qirVp2EQyapCG0ED17/hfBupU9P7RjifDePVKH+iAUY2km0ySCJEyBt3DWOOjcG4+lZCyOYiII+FoB8s8tiJieuGyUM6VAYj6YzT9+KGWqmxBI7gr329Zxa1nb8j2jAmNnlYADvipVckxFiLn9d8S1GN7j6W/HFZqUTzESbxvfrc2/XvhMaK1LLRVDTdVhRJkLP39vlih4ovk66rYLTLBdNuXmBvvGkH5YvPK1A0q0jSJIBgRJtY9MaZnOySukMGERbYmCPocSUcmpeJqorhzzKAVCtblIA6bGw74eeFeIqWZCLSZUqDenUEFt7Aje4m0n0wiPRpMlJUFUVKasKxdgVLaraALgACCD2HrgZxCkUI6djimrM06Os8QAgsYpusBhsOvUGDab/LA5jps4jabj3G5v8A4wpcK8Y1FXy8wozFP+r4x8/tfO/qMO3CaqZmWy9QMLAo12VRO4Nx13kbXxDTRpaZArwIEgesfmJx5gJxzOvSrui6kCn4YHabW29sZiB7QFxbidV62p6suLK6ALaLKGAEx298TcK4s9PMCqNWuF0tJY8sbgtDgjk0k+gAIs78Tp1aKVKWXVSrqp1ogNNlcles2IJJiY7g7L1LgAKanKVEQiQpI0guZWZIVZJFtjJi5ON7T4E9NrkYPDXjda4/8wf44UyI0oyjrvcxIK2G/SYvcW42CStOTMSQpJvyzAHYiOnQQIlB4VwzzK8xC0mlrRqAMfPY2v264Y8zmVolmM3eSx3A0AAT+QxUeCJKnQD4/mElERSW3bUeYt2vfvt0+eBtTMAA04LXk6bXO8t0BG9jPcbDziGaDVGYsdJLCQJaCTcCep6dpnAnzzEQI7b/ADnecJiLhzYUcoUf0pt83+Jj7GPXETZyoWDA6SI+GwkbGPpiFVB2Me+31xNSpFjABnsL9Ln88S2XGFl6jmVpP5iiQ8FVGySRrj1B1KPQz2xpSoqyVNAE7hSYIFhHbqT02HtjemVB02I6ncT3Hp09Y9saqR1AIO49MR7lM19i1gh4eratJKibGQJUg/1CAd9+/SDiwKAWJ0sxjlG99p+yCbWnqLDFNsuAeWRizSYgAAXnoDJJ/MzhtpiWnJYHDw9wsVqLPTqQEFiCqhahBYqFtJggFu8DbEviPLVMuENCoalNtQEMGBIqMoI0EEGN4gADvbEHg7h+YqIwQJTXVdzT1OAsatEkRGpZtYld+lniHGVp5l6Ay1eoiMV10W5pBnUF0dCdiY69cQ0+UXjhlThPCM7V5tJU65Dsqhha+l6plbxsw9ZxebwtmVqagabVHUgGsVqMN+YWeCp5h/u4vUMxSCs1GalSYZXDgjoFiWpzYy0qd4GLfB85VRV1pUqsWLMF0oCJEKQpICx20zHqZNyY/bk+v+ClV8BZ8MXKmrUMksHAJsOrkNtIMxuMUc5kK+TipUp1EDQG+IBrgsHg6XU/DveTjrGY8QvyO2XqpoB0qAX1Fp5jpuRIM2jb5B38UKVq6P4rwXZGmAVWYCtOmSIEzO9iTipSS/MlRkucfqBPCXiShRp06xWRR5SpMsXJ1MwA+KSR1+yMHD4/oZ110IEqqxaauoMBCiUK6h9lTe9p2BOPeI+FP3ikadOqtJt3VAqIXJB02EmQT3FiPTHLzwmvRqtTACPTMqSyq17gjUwDSPcQfWcSljOBudtV0dPXjTfvrn+KyFQWV0SzqdJGpEIWAARM/CbXkRcLpJn2zdBzIrK8HeGFQmm82nSGWw/k9ThIpcQrBrqQV5QikGXOpgYi0apm21upDT4WBy9VDBBChnvBNzrtAP2mAPtcRjSHSMtRJW0c+z/D3yeY8h2DDlmLb9D2INiMTUOI1qBYKykEKBa8CTf5bnrG4OGL9pXA/J4izj4K2mqO87PvedQLdPiwqVaRM9CCWX2J5l+l/ke+Hu6M2ux98Icc1E03a5gq0QpUkbBiDMtMATvh6p7QAPS3Q7HHD+GZk02WoLFTIJ7C5A7C077DHYeEcZSsiOocgjcCesbzhgi2ZvYjf2vckfPGsR6++PcxxGmvxSDPUH9dsVqvFqMTq+49flh9ASOo3PvvgPnyrfE4UbQF1f2wQ/2nRiS4/PAjiPEkOrSSZ25QRtsCbj64hloReN1zTq1VYllVv4ZAhVBl127BjuLi3QELueqCq40ySTHS8xA6D5+uHniNVKdZcwak1FdGFIqp1KqDS4LXBV9Qggg22woVMzNQtUp0yxfWSCVNzq6GIv1GGmS4sofu7JUKOCGUwQdwRg3lMgViopZWHwkMQwJ7EX27euCPBlSstRmpNyqA0MuoR8LcwEie14t0GLfCKiagHEq4JkC0KdMwbEEj5GRe+C7wDjWQfma1WqQ1T+I0fFB2kn7Ij1+eMwYzPD0ZiQWjaUcAHuTPWbfIYzE7UOyfja1aS6UrliyQswFAGnUVgG8MOvr0OFvilGshVnY+YOYSNliFIYzJYiJ9I9MOlPgAhVaozKikKbQPYgi55bjsN8L3i2qUSDfzVVJUm4p1CQhJmCAR3mMaYYSk7KnAKv8ACqEmCxNyZksLXsSSVN8RcUzrtTAMgEKbdSDJk9T1n37Yj4a+qFAFythIEglepNgGi89OuCZyYZQXNgjKQLXUHmtt1PbD6M282xVfSVZiJk8ovHv8gPvOKVNPT9e5wzZXIU/Jq5iuDpJ0UlQhdT2ZmE/ZFhA61P6SML4pk74htGkIslSmgAM6j2Fh9Tv8vriVqh06bR2H6v8APECLiUJ2nGbZ0RVEinEyra2/6+f39sa5XLF2CiJJi5gepJNgBvhp4fw/LZfS9WotWp0QghFvEmRci5uI6QTBxm14NtySFfSfWd8Q1EMHDBxXiLZhwahEqAANMQDccx3kCbx1gDAvN1CDyASCIJgj6GxwladMdpxtDjnOJebQShl6jUaGXVVLTolwTcMDqiCzkmNupI0yUM0KgIRFrQbnykabnerUAJuTtNjfthV4TmKakGsxJUkiRIJP2juSZ6n0x0Xhvh8ugRhFMgg6dMRcwY7bGIM+uOX1nqlpfX1YaMMcfMCZmqETT5dNCv8A/o7HSPQUwNR2tG3a2CFLxFVHKlPLiDEBak733eT7EA/SSWfh2VoskZijSI3JdATcSpJYHYHc9ZvGJ6oyrGBUp1FO4SrTYgyfs6pa3YHHND1c3W2Ms/4/X7mkk3y/iwRX8QGB5tINJ0gCsVB6xzJ92oe+BubWgxksabagB5yak0sIK6xqBESDNjEW3xLx/IUadenTVayCsvK4UimWluRjYhoG0bRbFTiBzWUPlwtenyf6iKDqeGIDLDaYPrdgJOx2WtOVJ8vNPDEtTbx8whw+lUSfKc0ZUMwbmy7O0ysnUFkCzjULEclpmqV1rvqZfLrURCIWHwWJGoWcG+0gTImJwFyvExV1eWTTvzIpEgiJDSNpuD9D1xS43xAoKbU1KNTJU7mzSTpLbqZJA+yffHTpa+77suTDU01+KAP8a59KlZPKo1KcSuthpZmUyIAusTa99QtYYu0OKMMzSDkxTXy6pBBA1QGII7kaj2JN7YX3Ymsaict5W2xIv6d8MXB8osA2+eNZaihSRlKEnG32G/FNYVhlgSGKisAQIt5gC/8AxUD5HACpkhAmPf8APBTOVEUxMwL+/UYF1KwJ645NTWblaL09ByWQY2WKuIAIJ2mBJsJP6+WGXwhmJWpTa5DyDB6i+/eJ3wEMMYEk+mLnC5oPrUCTYgraPWIuL9cdOl6h/wBQ5+l/tG1qUwBp+q/SDjU5T0U/MflgSeLt1VPow/8A2xoOMf0D5Ej++NftMDH7PML1cg5JIpn3Ck+/6OKlDJVTdqRAixCm/wDbrig3F5Pwfef7Y0/2pHQj/jP9sNeoh5D2Jroo8ayhNTl0zpAIJHQtMDe1vrhWzuWhiNJUxsf1cYPcXq+cVI1BkJgg9GjrvIj7zipmM9W8s03CVFJszKNam2x6SLfnOI3pytM64Qh7VNPd8P4AuVDowKsV6SDG+GbL8ap5jUtZIfbzEAJInqqgf/H6YCAbY1pqabB0MMMVvT5MJaTWUMo4PWqXoZtCgtIci++xIg3GMxVXOcOrc+Zp1Uq/a8oDSf6oOxPUCBaYvjMXZjS8D5kqtSSipytcmAoAHQC1un3CblVH9oWSjMUQTymlyyNjqvPp8N5/z0LP5Rg0qdMkXHMZAtOo3O+4J7RGFvxRwWtUy7P5igrBhRBIBGo9SDHRTuO2NaMm+2KHCMrpsYZ5kLMaZgy3Wd7b2v2O1XXmK3k0hd25RsBKi5I2UGWPYavfGuUU05BBOleXT68zMW2WZJ1E7bTGKmYz601JSC9RWR2jlAY/BTHQaZXUZs1owSeBJWzfjGfp1WRKc/u9EaEBsXAJmqR/M5LMbfaI9MVKboATDGL7abewn9TinlU2JkzYRdj7DrgkuV5iznSBykAF2uIiBAHUSSL7TjGXg6IRKdRleJBAE7evv6AYkpUVJAXUSbABRP8A1XxYyHDvOchJCiJJiw/M+mDeTya0qjFBJlgs30qDE+5j8hscZuSujrjpNRUmsG+U4WKa+UQCzDUW2Iggww6rbadxPbFbNZdCF0o5czBiVqQTJWdyBpWBvEDpi9TomsSBPlsZJm9T/wDj/q9t7HEsyiIENMlSdasDp0FTdlcgrHcQZttAJLpjcW4iouceo5p0VLie8j+xG+/r3wRr8LqUKeqp5SM6tpVzqcjblChtJO2oxE7g4v8AB8lUamy5SJCKTcBhq1DVrYDma4G0AFtyuNU8JVBPnVsrSJvFfMKrdzygEz/f54Jt88Ix03Hi8i4rSQOUXv03PU7x77Y6N4Yyi5mijV5qyz8kk05FRhOnYkm5Y3vJOBFHwjRcwudpuRcjL0atcj/lj6xGGTwzQo0ENGkueqmSdTZbylE9JqdJv3xhqttXFHToasYyph6lkaaAaaSDsIFo3/t74srQBsyg/L+2PTOxBWxNyLDcHp27d8WadGVDCSD9oXB+e2CNs7HqLyAMxwqlJKr5ZO7U5Q/VSJvhV8T5g0WHms1UGLMx1HlF7EK0CBJv0m+G/imaWkGd2CqP5unSB3Ppjl3HuKHMVC5gLsi9QO/udz8h0xluU5foXrNbMgc028xnD1CTPMWJcjfmYb+uJHrMwhnZgOhYn6TYY9aoB64iqVSdz+jfHRzlnm7VHCPR6fr0sT9cGMgxVdQMN09sD6dAGLGflv74J0zYC4gbHf0wYHbPCCd9+/8A3x6VHzxdPDn/AHc1gr6VeCwErBHWPhgjrE6h2xTVLieWTFyBiaiUpNnlMRiwHOIjMxtBIPuLH2x5cA7wYt37fifqcJyTKSZK1Qz+jjVsy7NLEse5P6j2xslMzf6YsNQ9L4xlNIeEbUyCL79sU87lydvnacWBlJMzB+X9sb6W2B+7GDlTtE8PAEoyvSPljZmB6A+hke+xG+2L+Zo3kyT8sVGpn+U4tTvJpgpBLmQIPTpiVqYHS2JfKbtiRaJOL9wl0DHpLPUfQ48wQbKek4zF+6iNqOqVuJhmIlnBNlCxA7WucCeJghWS+k/YKszGb9J23+XU4YeF5csshVW9wwJkfIi+98WM1wpW2lT3nYdR6/P78eqjyGciq0EJFNlgEFuYnWRGtNQPMbgEifsmIvAHiUltADO5hmUKbaZCAReNBUmLbD7OOycV8LrUp6fM0VNlfSJuIMgaVe3oBMWm+Od53wdWy7uCwDEcjgk+YJ5gsXRxaxB9zvhS4HHnJp4U8NVHJrVT5YUECQJBKkCx2idztsAT8NOnUVaxoOQ2pAtQyY81JIeTBPv/AFY6B4V0agtUak0+WFA1SwggEx1Ey0C46YRvFrAZqqTpXZAikkKJIYKfYCY3LHrOMW7OyH3XZYo1fKBpogGmxJiWPexNr956WgxBl/4hOo8kwx/mP8g9OhPy74ppXJXQDyjc7X2gdvX0He4moVgIHSQIHXp9P17w1SwbRm5ySYfp1Zub7W79ttl9Py3t5irRamwzADAkFYWSG2BWx2+HTHNEDYEBRV0kEmZ6AXt99rfcOuCHDMkznzK5AImAsQo9LczHYt8hGIUezok1mJHkaFbJktQBpK0F1qENeAJ5dTHc3AABkTbFrI8Lo5vOCpmNbK5mpplVUIoAWxJXUFgHV1m1pscW41SYiiqO2Y/9NVM6SWBXUdJkmdhc22mcBeK+G6tSoztReiNymogtp5XqaQSFFgSBMd9hjZq+zhcVFulkcuBJTy71GHlIDygEoB0LRF4+yCxJMTN8FBxj+IyPVptT0fHqpzqLE6RoZWAAi++FTIeCcpysUm2zffYj9fPBSh4Vybah5K8pjrewJtPSdPuDi9kWhPeuQnX4pTLrpq0qmvlYnooViDMzJYgT6nFLMKlImohaSqqBTZwAFbUWgDSZ+Ez02xJV8L5TYUU2/lwEzXg+gLqXT0RtI7/ZjFbAWtKqf18BgHEhNRqkQ1IhAF1KhbqQ3p1jCdXyiqlbQtFuRdK+SJLTJaQI5RsCSbkQDtrxLhNelJp5mr7M2v8A65wLy/E85TI0+S8X+EKffltPyxlLmjZcW0whR8E1auXbM6kpmSRSNMrb8F6Wj6YW8tRDC1yR1A+g/vI+eDOU8YlRpq+Ykm5F0joLEWiRcGLbdB9QUXaaMGmoAgT0HxNO3z/yc2qK3RaxyQ+aTYLcAbDoLXix94+eNvPgfCJ6DcD16/jj3MUgpPlkm5FputxN7ifXEdFYudo6j7/X8MSykkXhn2o1HNKpUUxoLK4GoCxPJYqTMCSII33xUK6rsZ97/djenRkapnvIH4DfGLT74ykaxRao1pJJOok7kdTucXExToL/AI7DF/L0euOeTocqRMom3XFkbbY0blGNC2Oec2YSybwO35Y109r/AFx4DjYHEJkttGppnGmgHE4GNivTfDolzKxpjGaBjd8Rl47Y0jJLkzlbMNMYzGhrYzGm+BNSOo5nNSoCsFY2nt3MQZiOv1xUzmcdQtOmfNq7E6T2uxjlHzIwKomskM8FTI+G4Fza5BPafx3M5HMCBLyb26QO9hBnfHuHKe0UJUK4CNeQLxN99r72xrn8h5o0u50wRJN4Igj5i2LpIqDup7fkcQDNUgQgdZvC6r+0dcACjmMm+VfzKX+mg5U0lmlrGdKlmnuZj5g4AcayuUzIJvTrkQoM0wXnm5WuWLGNh0I7Y6c4DRzADoOvvipneD0K1mpiYgNAkdbSO5n3xDjY1No4l+7sh8tgA19KyI0gSTIt0gX74nyi3BiSdhsb/wDcfW0kgF+zvhnQBTD1GPbUCoXY6hAk7AEEW22kgc/w+nRZQQpsxgORMCANRMjlDdhYk7ziZQs3hrKKCOVoL5SU0gg6XquI52GoBQw2VSCoAtJJk/EavEM6yJoprrqGIgiRtJ37GQDbaekwZHOQis4KDpGyjcETvO+3WfU6ZarRSoHUqVIgmZIHeZ3PUm5+UYIw7N3qp4TLnh3ggy+uozaqnVmuS2qTpPeCDJPQmbgE5xnxPlsvl1RFZ80Y5UJtefMciwJ7GSSQcLlTiaujtSemWCllUkSwmDpHUjePwG0fh3wzSYtUzFRjUMkMPbYhgSWO/YbQcCFN2qXQY4fx1lWH+Pq6ABJmfgYzMSbW5SCO9uj43ySaAzOqkESab2KmCDALTO+5uO84V+KcTogIt1KQs6gWUQIeD8LG8iSLwNpEGeyS5hJCiQQSwA6giYmbx62A9hXBipvo6Nn/ABRlUpLU86myM4WQS4HUyqAsLA9NyJjFPM+Ick8aMzS9i2nqOjwe+OWpwc0tR0ipsCApYQQZk2ZDMdAbEza9Y5ENemSw20/aHyHxe4+YGDeJpt2dP4x/EQGiRUHXQQ3/AEkzhRrgg3BHyI/EYW/IUGRP5/XFyjmXPIajaTuCxIge5tjCcVJ2delrSgqZtmAD6ntE/diPL5XSQ1gRsT+WL/E8g1AUWDakrUVqqwEb8rod7qw0m/bvih5vc74W1oJTjJ2W1cTuT/fGR3IPvt8v84jpAttBP9hPyxN5ZChotMNzL12KjfYESJAIv2xNFXkhkjb9fTBLLU9QmMUIvIuP10wd4BlTVJClQQBZjEyYgdzjn1VJ4XJo5bY2ZQy0XjbBKjTAx5UpOijUCoMeoPrIsd/xxupnGLi4vPJyPUcyLNCL9enpiviWqPrjQY5ZW2aRao0OMnGxONSMSXZ5rONlYkRH1x4LY8JxaYsGjufl7Y8NXHrD3xJk6ep1SY1sF/5iALdbwflikrZLorlhjMTPlGGwkHYg2Ikid5G2xxmL9ufgi4+Rr4JnnKmWL8zAgnoeaZ6bxFxi/RoI5LUWKtYFSYMDoZMbdT6QTsUnitbM8LzH/maDeQ8KKqHUpIvKmO32TBtPTDJw7iVOsoqUnDCIDKbg2MEdDtyn88e8cIQGYadFUAANCBbAwZk3kAXt+O2COVNPU0KNU/EFue9+v6nFZM8Kh0VQF+yH29ZkH029OmNKlM0IM8hIAadx/Lv/AHvgAN6umIK1WOu2/U/dgWnFVUTfvB7G8n67f5xYy9RmGu4HRQDPzO4+78y7Al4jQaosA6Tv6bddv19wbJcPpUCz1FVm2LOIAv677WiZgR3weT1n9e2F3xPVFNK1RKi+YqciMswVlidNtRO15HphMEFTlKOYU6lSprEMbbdjN+u2BS+F8r+8iKaBaSKfhsGYmABtICzMdV+ShlvGWdQqq6HDEAHywLnYEQSCbAT3+eNU/aHVpu4CI0tJaZ1EAJIsIEKI+vWMTu8mnt+GjpedyCONtRUyA149p2N+mBb8MQElqIB3BAPpcaf1N98WuG8VatSpVQBDIG6xJAN+18EaVQMJHzg29bxh4M8oVPLyxqajRomN2ZA5Am8M0kbkwPzxLxPIZdFUeSFWxXRCDca4Cncr19u2Gg0liCo3uItP54EZ7hlD+IxJ1MpUCTCyuyrsNptvgADZrL06jAFCdlvJ22ML1A2IE7YJJwXK6V1Kj6TMtTDMfQlwWi0x3AO+NtVM01NAgVDBgjpE7e5HfBipSJid42Hwj9flhgLI4PlH1FqVNtVydCSfWQPw/tHmY8N5UgaFKDeKbaLbxy7+5uO9sF2y4XVMAf53wiZzw3UKmawKGbK7jrdyhkG0yLTcyOssuOeWG+J8HovQpUxpIoOxCs8sUrHmhwdUK6iRf/VxG3h1HpFaXl0WMKXVQxKmJEkazIkb9d+mB3D+G1qdTzDy0lQZenTBJcgssOdJg6mUWvYjqBh44TTDJJAHvuCPfaNo9MCSbLk2o2ngRj4WoU2A82oNo5lE9yIkn5xHfG1bw5RA1VHqqkagFRfM5W0szaoXuxNh2JMqrNmQ9fzEbTFJTUJABqMikatKxcGVBE/W0Ds/VqVW1UidK8qpABQaSugmTJu2qRdmbbo9qI3yXIKpcM4a2uM3mFNNSX1UQxiYAmQrT0VTzR1xQq/7LUXq51/9ylRpqYPd3JH+O+CD8EpaF8wjSA3ltIDTqJNMqA0mbjqQDcRemnB2oVaVSoQ+XEuw8ptRAv5ZBB+MKFmeu4xLgi1qt9jbV4+mWWklRHIrKar+ZpZ6SMOQOVAHMbkdL74nyuWyuZTWg0X3QED/AJTYR7DuDhGynHQ2ZeoSRqOsq0QIB2iwAFhM29RJPZNRrZv3hgSZVQZHNBB5QAATcmL9Ji5tUlnJm8MJZ3wzVAmmRVHpyt9Db774X81RemdLqVP9Qj1tP5YcOC8T18mpdSgahBETMbnc9o772wUYq40tpM7ggEdtjY45tT0cZfhwVHVa5OaasTUUl1XoWA7bkdTt74bM94Yot8M029Lr/wApv9CMA854frrcAVYiNJk2EAaTf0gTjifo5x6s399MG5hQGaLCTp9pt7264iBxNXpvuysALXBhf6f6d9sQFsZPSaY99mE+mNWGMLY1ZxgSCzWT0JHsSPwxmI2qYzDsqmdP4Jxlq2RQVAK7V6hpgVVGhlLGBUAmLKdp6D1xxvjxqZHOV3ywWii1PL8sMai/DP2gJBidhEwNpxmMx7reTiaSlQ8eGOP/AL3SDlSrKdLCbTANvT3+/BDN8TekdKmDNrAjYXvMWPTGYzDJZb4TwQka3f1UAbdyZ3M4MkOm5BUfI/hBxmMwgIM5mtNJ3vFMEnvAE2GxwIo8CDgOWJVhqIuPiExA995/vjMZhUmV0QcYyFINy0qeqOYwBIJiJjUQTE3uBGKOW8NUE01XpowbTT0iQF1HlETBF4O1h12xmMwdgOGVyi00CqBG0e8k73xBksutOm7SWViW0kCwvaJv2+mMxmARb8pdoEdotb0xHmMmj7qLX2E/XGYzDQmUOFcPWmoa5uVUAkQFZl+du+CdGuGZ1EyhAJPqob8GGMxmDsfRHXy4N7fTASvw5HdkbrAi2kgsFII7bWxmMwMCCrwrTNOmxUoBoJ6QCy/TRjbiCuKhc1DorKtZEUaYFYa9Lb7EkW98ZjMJrBcHQN4fmfJrtpn+IGp1JOosKiwLt/K0GDbeMbcKzIqUVqOWtoYgX+OTpGqYt2jfY4zGYltpo104KUZN9fM8y2YpeZUU64YBhAVSNgSCLgggEEHE1bjhCsumY5CepYhSGvNtLAkd5HSTmMxqcoK4tw7U6VAqqWbUnMx0ibiSJP8AxTgfQzJTkJMdxcxqI3O2/TtF8ZjMQUmWa7GmRUYnQJ1IsHexgER0HQbYPvmalFgXaSAdpJ5UL32Bttb+49xmKAZaNYFdugxILH3x7jMCEQZvKrUEVFV/94T9J2wCzvhmmfhZkM9OYfQ3+hGMxmJnCL5RcBa8QcIqZaCzIwNgVmfmCLfU4C0qZeTO2MxmPPWlH3dvR1qbWlaI9SHfWfmB90HGYzGYltJ8I1Sfk//Z"/>
          <p:cNvSpPr>
            <a:spLocks noChangeAspect="1" noChangeArrowheads="1"/>
          </p:cNvSpPr>
          <p:nvPr/>
        </p:nvSpPr>
        <p:spPr bwMode="auto">
          <a:xfrm>
            <a:off x="2257425" y="1676104"/>
            <a:ext cx="171450" cy="17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pic>
        <p:nvPicPr>
          <p:cNvPr id="1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5" y="1761830"/>
            <a:ext cx="1883533" cy="125882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73975" y="1761829"/>
            <a:ext cx="4062567" cy="3356300"/>
            <a:chOff x="1659095" y="1945216"/>
            <a:chExt cx="4789627" cy="3735956"/>
          </a:xfrm>
        </p:grpSpPr>
        <p:grpSp>
          <p:nvGrpSpPr>
            <p:cNvPr id="19" name="Group 18"/>
            <p:cNvGrpSpPr/>
            <p:nvPr/>
          </p:nvGrpSpPr>
          <p:grpSpPr>
            <a:xfrm>
              <a:off x="1659095" y="1945216"/>
              <a:ext cx="4789627" cy="1426636"/>
              <a:chOff x="3805387" y="222312"/>
              <a:chExt cx="6893552" cy="2367318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6585" y="222312"/>
                <a:ext cx="3632354" cy="2367318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3805387" y="2210296"/>
                <a:ext cx="2679792" cy="362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75" b="1" dirty="0"/>
                  <a:t>TVA Kingston Coal Ash Spill 2008</a:t>
                </a:r>
                <a:endParaRPr lang="en-US" sz="675" dirty="0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095" y="3523282"/>
              <a:ext cx="4789627" cy="2157890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2000251" y="4885445"/>
            <a:ext cx="1564852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75" b="1" dirty="0"/>
              <a:t>Eskom </a:t>
            </a:r>
            <a:r>
              <a:rPr lang="en-US" sz="675" b="1" dirty="0" err="1"/>
              <a:t>Duvha</a:t>
            </a:r>
            <a:r>
              <a:rPr lang="en-US" sz="675" b="1" dirty="0"/>
              <a:t> Turbine Burst 2011</a:t>
            </a:r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176634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9228" cy="990600"/>
          </a:xfrm>
        </p:spPr>
        <p:txBody>
          <a:bodyPr/>
          <a:lstStyle/>
          <a:p>
            <a:r>
              <a:rPr lang="en-US" dirty="0" smtClean="0"/>
              <a:t>Sensors are the Game Changers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89444" y="1629929"/>
            <a:ext cx="2886696" cy="3931014"/>
          </a:xfrm>
        </p:spPr>
        <p:txBody>
          <a:bodyPr>
            <a:normAutofit fontScale="92500" lnSpcReduction="20000"/>
          </a:bodyPr>
          <a:lstStyle/>
          <a:p>
            <a:r>
              <a:rPr lang="en-US" sz="1463" dirty="0"/>
              <a:t>Equipment &amp; Process conditions of many major systems are measured: flow, temp, pressure, etc</a:t>
            </a:r>
            <a:r>
              <a:rPr lang="en-US" sz="1463" dirty="0">
                <a:solidFill>
                  <a:srgbClr val="FF0000"/>
                </a:solidFill>
              </a:rPr>
              <a:t>. (</a:t>
            </a:r>
            <a:r>
              <a:rPr lang="en-US" sz="1463" b="1" i="1" dirty="0">
                <a:solidFill>
                  <a:srgbClr val="FF0000"/>
                </a:solidFill>
                <a:latin typeface="GreekC_IV25" panose="00000400000000000000" pitchFamily="2" charset="0"/>
                <a:cs typeface="GreekC_IV25" panose="00000400000000000000" pitchFamily="2" charset="0"/>
              </a:rPr>
              <a:t>DT &gt;</a:t>
            </a:r>
            <a:r>
              <a:rPr lang="en-US" sz="1463" b="1" i="1" dirty="0">
                <a:solidFill>
                  <a:srgbClr val="FF0000"/>
                </a:solidFill>
              </a:rPr>
              <a:t>  1 sec </a:t>
            </a:r>
            <a:r>
              <a:rPr lang="en-US" sz="1463" dirty="0">
                <a:solidFill>
                  <a:srgbClr val="FF0000"/>
                </a:solidFill>
              </a:rPr>
              <a:t>)</a:t>
            </a:r>
          </a:p>
          <a:p>
            <a:r>
              <a:rPr lang="en-US" sz="1463" dirty="0"/>
              <a:t>New wireless sensors can perform on-demand or ubiquitous monitoring of dynamic components </a:t>
            </a:r>
            <a:r>
              <a:rPr lang="en-US" sz="1463" b="1" i="1" dirty="0">
                <a:solidFill>
                  <a:srgbClr val="FF0000"/>
                </a:solidFill>
              </a:rPr>
              <a:t>(</a:t>
            </a:r>
            <a:r>
              <a:rPr lang="en-US" sz="1463" b="1" i="1" dirty="0">
                <a:solidFill>
                  <a:srgbClr val="FF0000"/>
                </a:solidFill>
                <a:latin typeface="GreekC_IV25" panose="00000400000000000000" pitchFamily="2" charset="0"/>
                <a:cs typeface="GreekC_IV25" panose="00000400000000000000" pitchFamily="2" charset="0"/>
              </a:rPr>
              <a:t>DT </a:t>
            </a:r>
            <a:r>
              <a:rPr lang="en-US" sz="1463" b="1" i="1" dirty="0">
                <a:solidFill>
                  <a:srgbClr val="FF0000"/>
                </a:solidFill>
              </a:rPr>
              <a:t>&lt; 1 </a:t>
            </a:r>
            <a:r>
              <a:rPr lang="en-US" sz="1463" b="1" i="1" dirty="0" err="1">
                <a:solidFill>
                  <a:srgbClr val="FF0000"/>
                </a:solidFill>
              </a:rPr>
              <a:t>msec</a:t>
            </a:r>
            <a:r>
              <a:rPr lang="en-US" sz="1463" b="1" i="1" dirty="0">
                <a:solidFill>
                  <a:srgbClr val="FF0000"/>
                </a:solidFill>
              </a:rPr>
              <a:t> )</a:t>
            </a:r>
          </a:p>
          <a:p>
            <a:r>
              <a:rPr lang="en-US" sz="1463" dirty="0"/>
              <a:t>Plant historians  store these disparate data</a:t>
            </a:r>
          </a:p>
          <a:p>
            <a:r>
              <a:rPr lang="en-US" sz="1463" dirty="0"/>
              <a:t>Workhorse equipment--  4KV motors driving coal </a:t>
            </a:r>
            <a:r>
              <a:rPr lang="en-US" sz="1463" dirty="0" err="1"/>
              <a:t>pulverizers</a:t>
            </a:r>
            <a:r>
              <a:rPr lang="en-US" sz="1463" dirty="0"/>
              <a:t> &amp; feed pumps – can be monitored on as-needed basis</a:t>
            </a:r>
          </a:p>
          <a:p>
            <a:r>
              <a:rPr lang="en-US" sz="1463" dirty="0"/>
              <a:t>Wireless sensors avoid cabling &gt; $3,000/ft.</a:t>
            </a:r>
          </a:p>
          <a:p>
            <a:r>
              <a:rPr lang="en-US" sz="1463" dirty="0"/>
              <a:t>Economics and accuracy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172" y="1629929"/>
            <a:ext cx="3659910" cy="393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2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2143126"/>
            <a:ext cx="3600450" cy="2525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Smart Monitoring?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626184"/>
              </p:ext>
            </p:extLst>
          </p:nvPr>
        </p:nvGraphicFramePr>
        <p:xfrm>
          <a:off x="685800" y="2014537"/>
          <a:ext cx="6553200" cy="438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1755321" y="2014537"/>
            <a:ext cx="0" cy="3128963"/>
          </a:xfrm>
          <a:prstGeom prst="straightConnector1">
            <a:avLst/>
          </a:prstGeom>
          <a:ln w="76200" cmpd="thickThin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734910" y="5100637"/>
            <a:ext cx="5151665" cy="4286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71888" y="5100639"/>
            <a:ext cx="942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/>
              <a:t>Time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159549" y="3102200"/>
            <a:ext cx="942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/>
              <a:t>Capability</a:t>
            </a:r>
          </a:p>
        </p:txBody>
      </p:sp>
    </p:spTree>
    <p:extLst>
      <p:ext uri="{BB962C8B-B14F-4D97-AF65-F5344CB8AC3E}">
        <p14:creationId xmlns:p14="http://schemas.microsoft.com/office/powerpoint/2010/main" val="1362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3981" y="857250"/>
            <a:ext cx="6382941" cy="642938"/>
          </a:xfrm>
        </p:spPr>
        <p:txBody>
          <a:bodyPr/>
          <a:lstStyle/>
          <a:p>
            <a:r>
              <a:rPr lang="en-US" altLang="en-US" smtClean="0"/>
              <a:t>Remote Condition Monitoring</a:t>
            </a:r>
          </a:p>
        </p:txBody>
      </p:sp>
      <p:sp>
        <p:nvSpPr>
          <p:cNvPr id="7171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470423" y="1764507"/>
            <a:ext cx="6282928" cy="3493294"/>
          </a:xfrm>
        </p:spPr>
        <p:txBody>
          <a:bodyPr>
            <a:noAutofit/>
          </a:bodyPr>
          <a:lstStyle/>
          <a:p>
            <a:pPr marL="173831" indent="-173831" defTabSz="173831">
              <a:buNone/>
            </a:pPr>
            <a:r>
              <a:rPr lang="en-US" altLang="en-US" sz="2100" dirty="0"/>
              <a:t>Web Accessible Fleet-Wide Metrics and Analysis</a:t>
            </a:r>
          </a:p>
          <a:p>
            <a:pPr marL="173831" indent="-173831" defTabSz="173831">
              <a:lnSpc>
                <a:spcPct val="97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100" dirty="0"/>
              <a:t>Diagnosis of impending failures well in advance</a:t>
            </a:r>
          </a:p>
          <a:p>
            <a:pPr marL="173831" indent="-173831" defTabSz="173831">
              <a:lnSpc>
                <a:spcPct val="97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100" dirty="0"/>
              <a:t>Determination of failure type (e.g. inner race defect on outboard bearing on Main Feed Pump) </a:t>
            </a:r>
          </a:p>
          <a:p>
            <a:pPr marL="173831" indent="-173831" defTabSz="173831">
              <a:lnSpc>
                <a:spcPct val="97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100" dirty="0"/>
              <a:t>Root cause of problem</a:t>
            </a:r>
            <a:br>
              <a:rPr lang="en-US" altLang="en-US" sz="2100" dirty="0"/>
            </a:br>
            <a:r>
              <a:rPr lang="en-US" altLang="en-US" sz="2100" dirty="0"/>
              <a:t>(e.g. misalignment of motor to pump)</a:t>
            </a:r>
          </a:p>
          <a:p>
            <a:pPr marL="173831" indent="-173831" defTabSz="173831">
              <a:lnSpc>
                <a:spcPct val="97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100" dirty="0"/>
              <a:t>Estimated time to failure</a:t>
            </a:r>
          </a:p>
          <a:p>
            <a:pPr marL="173831" indent="-173831" defTabSz="173831">
              <a:lnSpc>
                <a:spcPct val="97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100" dirty="0"/>
              <a:t>Run to scheduled outage</a:t>
            </a:r>
          </a:p>
          <a:p>
            <a:pPr marL="173831" indent="-173831" defTabSz="173831">
              <a:lnSpc>
                <a:spcPct val="97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100" dirty="0"/>
              <a:t>Comparison of similar equipment </a:t>
            </a:r>
          </a:p>
          <a:p>
            <a:pPr marL="173831" indent="-173831" defTabSz="173831">
              <a:lnSpc>
                <a:spcPct val="97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100" dirty="0"/>
              <a:t>Data sharing with analysts and vendors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458516" y="1837135"/>
            <a:ext cx="590073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AE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1029891"/>
            <a:ext cx="6286500" cy="1163396"/>
          </a:xfrm>
        </p:spPr>
        <p:txBody>
          <a:bodyPr/>
          <a:lstStyle/>
          <a:p>
            <a:pPr algn="ctr"/>
            <a:r>
              <a:rPr lang="en-US" dirty="0" smtClean="0"/>
              <a:t>Correlation</a:t>
            </a:r>
            <a:br>
              <a:rPr lang="en-US" dirty="0" smtClean="0"/>
            </a:br>
            <a:r>
              <a:rPr lang="en-US" sz="1200" i="1" dirty="0"/>
              <a:t>The most reliable  processing scheme to detect  similarity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1" y="1714500"/>
            <a:ext cx="3855770" cy="3486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4286"/>
            <a:ext cx="2807710" cy="2112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140" y="3457575"/>
            <a:ext cx="2829040" cy="2096082"/>
          </a:xfrm>
          <a:prstGeom prst="rect">
            <a:avLst/>
          </a:prstGeom>
        </p:spPr>
      </p:pic>
      <p:sp>
        <p:nvSpPr>
          <p:cNvPr id="11" name="AutoShape 2" descr="data:image/jpeg;base64,/9j/4AAQSkZJRgABAQAAAQABAAD/2wCEAAkGBxQSEhUUERQQFBUXFBQUFBQQFRUVFBQUFBUWFxQVFRUYHCggGBolHBQUITEhJSkrLi4uFx8zODMsNygtLisBCgoKDg0OFxAQFywkHBw3LCwsLiwsLCwsLCwsNCwsLCwsLCwsLCwsLCwsLCwsLCwsLywsLCwsLCwsLCwsLCwsLP/AABEIALABHgMBIgACEQEDEQH/xAAbAAABBQEBAAAAAAAAAAAAAAADAAECBAUGB//EAEMQAAEDAQQGBgYIBQQDAQAAAAEAAhEDBBIhMUFRYXGBkQUTobHB0QYiUpLh8BQyQmJyssLxFSNDgqIzo9LiJESDB//EABkBAQADAQEAAAAAAAAAAAAAAAABAgMEBf/EACgRAQEAAgEDAwMEAwAAAAAAAAABAhEDBBIxIUFRUmGRIjJxwRMUof/aAAwDAQACEQMRAD8AyDXnAkc2jtKHeGj8wI7Ati0WMETgNouHwWbWo3c4cNgcO4QvemUry7jYZsgTj2/BQv657fAhMKkjERqimDzJhNI2H+1o/UrKlEn4HxKKGQNE6MvJQY8jIR/dTb4JCrB+r/mD+VA8nbz/AOqkylpg8neYQaloE5N/z8Chh+sj3SgudSXEQDGjBune9RfSDc9vszumSVQrfXpaTfJAAun1Gkg47SOSPXfOOvEkuzOkGMFhjy28lw+Gt49YzL5EFUZC8pMqQZJdzcO4KsDu33nJ75GV4cSVuyWHvB0jsP5kwc3Td5U/JCa8/fn8IjtVinMEm8dzmDmJQIxGAHDD8rQle0Brp31fMIM3sO8gRvJKkC0DHq50YkzvglBaYAM247SP1FN6p+z201SvgaWe4894UxU1FhH4SPBAZ5YPsunj+kIbrSBr/wBzxKg9h1Nx1VPinZT1lg/vee5AXrgdfE/8lJp13ODqfgCh1GtE+vS/ubUce1sKHWiM2E/dpsb2kILTqo1gbi79KTLQBqOw9YZ5lUOsd96NkBFY5xzvj8WKC06oD/T5Cn+opmkTkR7g/KVXqkT9l3/z/ZI4ewDGTWlh/dBcLxoI/wB09yG6px3A/rCzzUcPa5lEZWOlrj+JxQHc6c2u50x3BKo2dIb/AHHthNdGGFPHXOH+KZ7vZInYB4oIOxGBZhtdJ54KF3UDzb5qN/XePERyhJpJ1HY4gfqQT62cCH7yZ7AoF4MAk7p88kQEjNrI2OnslDc7YODDhxIQO6kIkRH9pTCdBPd4qIdv934KVVpEernrPgckG7Z7eB9p43AeLlYutdj6x90dxxQ2URpLuCK2xNP2jxWNkazapX6Pefql2P2bxjkq1XoeqzOlPvHuK22dHOAwIPE/sjU31qeRbGmR4qvffZPbPdwlo6Tpse5j6d0tME4nHcSjsttJ/wBUgHeIjVBCB0rYmVK1orG89ocXOFMTlAdGOIlYw6Qpf06LDGl7i48QIXn5c3LLbu/065x4a1p0rRpl29oB+KbrWOzqt3PdB904rmv4hVc6WQ3CIpiBxBlXqXXVPrUw77wEHmFedZyTyrenwRla3RbAWQdZGQOorMtNPq4vwJyyOWuMlYsdsutht12M57Bo4LlxurK2s3NNd1AaJ3/V7iU7aE5l/BwPxWfS6YqsxxJGj1APyLSsHpAyo3/yCaTp1XmnbLQvTx6vC/Zx3p8okLNqbUPE94co1LMM3U38XHzWpQZRqf6dUP2A48s1P+HagtpyysuysRwbow5yN3rIRYPa5NHiuhFjI0KJsrpxcR73grzOVFxYNOi45XiN3wRTYXaWA8x4Bataxj2pOmA/zQ/4ez751w12HFW2rplfRozY0e8n0R/LG8yO4q/Vs7cg1/GB4IDrONDDxc3/AIqUK7jtpcGt74QnydDh+GfNWHUjqaPd8k4pH2mjiEFQg6Q87y7zRaTBoDBrvEx+ZFDI0g7iE7mMPtc0AXtJ00xuIA5BJ9XQCwbhjxMYovUt0D3p8EoIyDR73mgqwD9p/JFo2UnIOIz1eCJLth5lOWD7RcNzT4oBU6c4NYDx/ZCrTpJHI/qR3UW+048Ewpamk7w3xCCq10aRxDT2FFvgjENnWDB8kRzD7I/xHcFAUJ9lu9w8AgYUiMboI249uSZ9GZLWuG4SO5FFncMqjRtDj4IbmjS6duPmgAaLvkKTWOGWO4O8koCmwDQBxQduKA+7z8lJtmbr5O+CgypGo8CjNqu0NHIKnav3JMs7dA/y/wCqatQvNLS0kEFpBJOBEFN1tTQBxgdylfqHOBuI8VX/ABp73nnSvo5arKS+hfqU8/UkVGDa0fWG1vILna9dlaC8QQLocyGmBoMDGNq9eqUXnJ55hY/SfonTrkuqQHn+pT9V/EjB3EFc+fS/RdN8Oo+qOGs1bq6cUgwv0GplGuNLt+CzrXbqxP8ANNQbj6vC7gugt/oZaKZ/lFtZvuPHDI8OSp0+jSajKTz9d7WFjg6nUgkAlrarReidErjy4M8b6z8OnHkxyYrHA5Qphdb05/8AmVanLrJVZXaMmv8A5dUbMfVPMblxdpbUovNOq1zHtwc14xGEjsIPFaf6tv7amZS+F5lpcMnHjj3ozLedIB7FlttOsckVtcH4rLLp+SeyWtStzQQ71muBkEaCMjIW5ZfSeqP6jH7KgAPZBXIgp1nvLH7IslejWX0oYf8AVpOG2m68ORIjtWpQ6Ts9T6paTqcS13IryllQjIkbkdttdpg7wtsOpyx8+rPLhxr1KpTacmgb1XqUjqHAHyXEWH0hqU8nPA1Teb7rsuC6Do30rYcKrWna3A+649xXZh1fHfPo58unynho9STq7fJQNFw0E/hE+C17JVo1h/Kew6wBDhvBxSrMaMMjrBM9pXVMpZuMLLPLBfQnQ7l8E30XY/ktWtQGcXvxfuhCgD9lo4qyGeGEZXuZ81Lqyfsj3j5q99H1AcCD4oTxqLOyUFM2fhxPmhOs23vVsu2t+eCG60bQgA2gNN1Tus1Dkp/S/vH54ITrTt5IIOjQG+6PJCdP7BHvCMQeJKr1Hxo7SgiZ28krxGYd88Er4PwlQezcN8oHcBt4n4IZdqnmUJ+GkHmmFbYEEyT8kpBvzio9fuT/AEga+z4oNkdPbVB/Ty5W+daU7VCXS/x8j9lIekLiuZCKxqDqmdPojPSHYuTLkPrEHcUungStKn0sFwFmfGOKvU7TvUaht1HS/pCaNJ1RlPrS3EtvXDd0mbpyzjevJfSPpE2u0PtFwMvhgLQ69F1obMwNWpdzTtJJjFZ1q9GqLjeZfp6wwi7waQY4Ktx+HTwcuGN/XFL0R9GaFqo1HVXVGOFQNa6mREXQTLSCDnsUOkfQOuzGi+lXGr/Tf7riR/kt3o+yNs9NzWFxk3iXETMRoEaEVtd0YFTMfRXk6mzO9t9HnFps9SkbtRr6Z1PBE7pwPBM2uV3VrqOxmCDmDiOSwLf0bSILg0MME/y5A93LsUXHflph1GOXmfhkttWtGbWBTP6LdEsc1w0Th25FVKtB7PrNcNuY5jBYZdNhl7fhtMsb6S/loNcphZdN5ORntR6VrIPrAkaQDB7clz5dJ9N/K+r8NWz13NPqkjcV23ot6QveSyqQYbLXQA7CMCdPwXH2W12Nwhxr03a3AOaDwGS07HYSDfoPZWaJksIvDDS2ZWfHOTizlvj/AIz5MZljZ7u0tVoYcyqRtoblB4rlHdIu2oZtpXrPOdW/pIaMN37KtUtwOvfme1c2bUfkpjaSg339IR+w8FWqW2dA5LI686kusPyUGmbQPkobrRtVDrEusUi8bTv5qBtCqXwlfGtBaFbYoudsVfrE/W7UBZSvbu1B6zamvhAYncmKF1ibrN6AN5OChyptVUjMRZQmqFaroUh6j0zECURpUC9Tei9YqdMp3VEGjZqmKtGss2zPResUizUq4FU6VeFN78FQa9EaaZqAoT2g5qn1pGSPSrXt+pTtlljZ6xZo2QYRKv0LK3S1p4BToM9Vu4dyIXws76rTOxk9IdE0Tj1bQdbZaeYXPWvoNo+o9w2Ohw8CuxqulZdpoAnCRuUyNZ1FniuVPRFXQGu3GDyKlZ+jLQHC5TqNd7TTdj+4FdTRs5GlX6LYVcnRh1WX2rFq2CoMxO2R4oDqZGYW1aKiyrQVONc9gEJK3ZgtKjQac2tO8BTctEjClKVrWmys9kDdIWdWYBkkuywKUkanRlHb0a45FvGQp3EaUpSlWKlie3QOBVdwIzTYSRKYuKjKCV5MXKMpSgeUryjKaUEQjNVdpRC+EBH1IQC5QLk0oCAqbCgyisQHDlC8oPeoNcg0aTsFMPVUPUmvQWXOwVK9ijOeq8oCEpg5QlKUHQ0LVgBpgdyd9ZYfXo1G0E4Hn5pGeWPw0euRG05VakxaFnap2zDZShHJgI5pqlaHqnlZXtABWe+jJwPNWK1RQpCVaQ7qnQokaFo0sAhWdWnkQqZRpjyfLPtL1l1jitS0sBWa6iZ0FTJpPfKPZgtOgqFnZCvgwFTKtIr2lyyrQ5XrS9ZlQyVbFFW7MtKlRac2tO8BZ9mC0qeAVcqmKVps7PZA3YLNrtAyWlanrJtDlbFFQlNKjKaVZBg5M5yHeTSpQJKUqEpSgI0owKA0py9BJ7k9MoEolMoLN5SY5AvKbHIDuchSkXKEoJylKHKlTOI3jvQaIoIjKCvdUE8ALLuX0hZxC0KWCourAIJtkKZVMsPeNd9VULU5CFqByKi595aSMKqOxKPRapCij0qaWog9IKFaomrVg3AmFUq1py7FSWVeyw1WqmpsJwGZwG8qq50lW7NUukGJggxlp0Th2q2V1FcZurdmbnvPejVmiFXp9IN+1ebGHrDxEqxVcqY2ZL5W4sy1UDo7cFndS4HEFa9Z6VILTtVnLVezBXXmAn6jSEG0vWOXl04ZTKbijanrLquxVu1PVAuVoU8ppUZTSpQHKUocpSrbQJKQKHKcFNgwcmc5DvJrybBJU2uQA5SDk2DXkRrlWvKQcmxYL1G8hXkrybBbylSd6w3jvVe8na/FNjojakN1qWP9IKY1iVTS22k+1KtUtKqwSi06Kn0QnRqumQtmyulZtKitGythO/St49tCmxSqtAHkSO5RZWAw0oNaqm9srNGdaGOimRBmCdbdcoVr6IgzSMDQBpKqWh+M6skWy24ticW6joWWWNx9WuOXcq1KdRpiAdZghDq1ntxddGEYTr4rpa1NtVuHPSN+tc5arA+mTIJadXeFnlnavjjIa0PkOOsytGnUqfbucM/JZNQwIlvzr0hXxaJE89hWnDPVlzeBSZKs0QqtFXaLV0VzRZprJ6RMHtWo90BZHS59WdR71nZttx3WTHtNRVryaq+SoSjoTlNKhKUoBylKaUpTZpKU8qEpSm0JSlKjKUps0lKeVCU8psTlOHIcpSp2ChyV5DlKU2J3kSji4DagSrPRomq0b+4qLUrnUKTaC0upCfqwqdy2lFlBWKdBGvAKLrQo2aEbTAzTPrxkqdS0qpVtKaF2rakNvSE4O5rKqV5SpsJV56KZTbYAlHZRlVrE6MDl3LWpU1a5Sse240GzVXU3fOO7yWzStDag0Y68isq1NDhB3gjMHWFSp1y0wc9YwDvIrnyx01mW2vauimnIAbPJYlpsBpmQfnctyy28OwduRK9kByy0oMKy2sZO5rYonCVnWvo+7iEGz1i3AZaQrzkvuplxy+GpWesrpN3qO3eKsvrSJWd0k/1HcuZW3sxn7oxJSlRlNKo7EpSlRlKUEU6ZJQHSTJIEkkkgdJMkgdJMkp2JJSmSTYdWOj3RUB39xVZSpugqBvfSlA2lZPXlMapVdJ203WlAfaVTxKdtElSJvtCHiUenZ1ap2dNmlWlQV6hQR6VnVkNAVbkmRGjShFNpu7lXrV1Qr10hZGm+uCJCATeBCx/pRBw5LUsLg7HmFrLPdzZ42eBaVQtMHg7bonWtboa1PLPXgOkjDI6j86lWNlDhDh5qnUZUoY4ubodpH4vNY546/hfDOZfy6G0VBkVi2unBkKq/pKVKjawRiqL6NUfBA196z+lquAbrM8B89iJUrgu2CSTsCy7RWL3EnhsGhbYX9OlOzee0EkySlodJMkgSSSSBJJJIEkkkgSSSSBJJJIEkkkgSPY6d53DyQFo9Bsl7vw+IUXwmJfRlIWZa3UhP1YVNraZjbMissyvQ1MaoCbNBMsyMKYCE+0qvUtKgW31gMlUq2hVatoVSpXVpEbWK1oVRzyUmsJVqjZ1PhAdGgtGzUoxClRs6uNaGqLU6XrM8EY5p6tRZNa0Ku/pQjOD2FXxy+WGfF9KxabGw4xB+7h2ZKk6yAfbIHAdqFV6XJybzPwVGvaXP+seAyU2Y/CMceT5StFUZM+rrObjrKAknbGmY0xgY0wdahtIZJbrel7LLpsTTeAOFZ4h8kuu4eq3FoDRoGJMoA6ToyZszYJp3gHASGGpeaPV9QOD6clsGaQOkqu78LanyyUlut6QsU42NwEH/ANioZNw3RoiXRjoE4FY1pqBz3ua240ucWsBm40kkNnTAgcFMv2RZ93//2Q=="/>
          <p:cNvSpPr>
            <a:spLocks noChangeAspect="1" noChangeArrowheads="1"/>
          </p:cNvSpPr>
          <p:nvPr/>
        </p:nvSpPr>
        <p:spPr bwMode="auto">
          <a:xfrm>
            <a:off x="1119188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(f \star g)(\tau)\ \stackrel{\mathrm{def}}{=} \int_{-\infty}^{\infty} f^*(t)\ g(t+\tau)\,dt,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29" y="3232405"/>
            <a:ext cx="3049811" cy="48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88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Processing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886200" y="1143000"/>
            <a:ext cx="4038600" cy="265016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Radar and Sonar Processing</a:t>
            </a:r>
          </a:p>
          <a:p>
            <a:r>
              <a:rPr lang="en-US" dirty="0" smtClean="0"/>
              <a:t>SOSUS array</a:t>
            </a:r>
          </a:p>
          <a:p>
            <a:pPr lvl="1"/>
            <a:r>
              <a:rPr lang="en-US" dirty="0" smtClean="0"/>
              <a:t>Primary defense against sea-borne threats</a:t>
            </a:r>
          </a:p>
          <a:p>
            <a:pPr lvl="1"/>
            <a:r>
              <a:rPr lang="en-US" dirty="0" smtClean="0"/>
              <a:t>Placed in the Atlantic and Pacific Oceans; Measures coherence for different time delays and Doppler shift</a:t>
            </a:r>
          </a:p>
          <a:p>
            <a:r>
              <a:rPr lang="en-US" dirty="0"/>
              <a:t>Airline In-flight Maintenance</a:t>
            </a:r>
          </a:p>
          <a:p>
            <a:pPr lvl="1"/>
            <a:r>
              <a:rPr lang="en-US" dirty="0"/>
              <a:t>Anomalous Engine </a:t>
            </a:r>
            <a:r>
              <a:rPr lang="en-US" dirty="0" smtClean="0"/>
              <a:t>Condition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5" y="1987137"/>
            <a:ext cx="1219988" cy="1476137"/>
          </a:xfrm>
        </p:spPr>
      </p:pic>
      <p:pic>
        <p:nvPicPr>
          <p:cNvPr id="4098" name="Picture 2" descr="Image result for Smart Signal Delta airlines aircraft eng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2" y="3905969"/>
            <a:ext cx="1850231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d/da/Square_pulse_ambiguity_function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665" y="2097256"/>
            <a:ext cx="1670553" cy="125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76200"/>
            <a:ext cx="6447501" cy="990600"/>
          </a:xfrm>
        </p:spPr>
        <p:txBody>
          <a:bodyPr/>
          <a:lstStyle/>
          <a:p>
            <a:r>
              <a:rPr lang="en-US" dirty="0" smtClean="0"/>
              <a:t>Power Plant Monitoring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42" y="1639212"/>
            <a:ext cx="6017284" cy="44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2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32343"/>
            <a:ext cx="6447501" cy="990600"/>
          </a:xfrm>
        </p:spPr>
        <p:txBody>
          <a:bodyPr/>
          <a:lstStyle/>
          <a:p>
            <a:pPr algn="ctr"/>
            <a:r>
              <a:rPr lang="en-US" dirty="0" smtClean="0"/>
              <a:t>Enabling Technology</a:t>
            </a:r>
            <a:endParaRPr lang="en-US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1110" y="1397476"/>
            <a:ext cx="7397420" cy="609029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sz="750" b="1" i="1" dirty="0">
                <a:solidFill>
                  <a:srgbClr val="0070C0"/>
                </a:solidFill>
              </a:rPr>
              <a:t>Advanced pattern recognition (APR) techniques have been applied recently to tens of thousands of data points per fleet of power plants. </a:t>
            </a:r>
          </a:p>
          <a:p>
            <a:endParaRPr lang="en-US" sz="1350" b="1" i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91479" y="4872899"/>
            <a:ext cx="5535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Time</a:t>
            </a:r>
          </a:p>
        </p:txBody>
      </p:sp>
      <p:pic>
        <p:nvPicPr>
          <p:cNvPr id="24" name="Picture 23" descr="Signal Correl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3152" y="1810577"/>
            <a:ext cx="6891731" cy="3808346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85000"/>
                  <a:shade val="30000"/>
                  <a:satMod val="115000"/>
                </a:srgbClr>
              </a:gs>
              <a:gs pos="50000">
                <a:srgbClr val="FFFFFF">
                  <a:shade val="85000"/>
                  <a:shade val="67500"/>
                  <a:satMod val="115000"/>
                </a:srgbClr>
              </a:gs>
              <a:gs pos="100000">
                <a:srgbClr val="FFFFFF">
                  <a:shade val="85000"/>
                  <a:shade val="100000"/>
                  <a:satMod val="115000"/>
                </a:srgbClr>
              </a:gs>
            </a:gsLst>
            <a:lin ang="10800000" scaled="1"/>
            <a:tileRect/>
          </a:gra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ounded Rectangle 1"/>
          <p:cNvSpPr/>
          <p:nvPr/>
        </p:nvSpPr>
        <p:spPr bwMode="auto">
          <a:xfrm>
            <a:off x="953727" y="2997008"/>
            <a:ext cx="1828800" cy="342900"/>
          </a:xfrm>
          <a:prstGeom prst="roundRect">
            <a:avLst/>
          </a:prstGeom>
          <a:solidFill>
            <a:schemeClr val="tx1"/>
          </a:solidFill>
          <a:ln>
            <a:solidFill>
              <a:srgbClr val="F8F8F8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8577" tIns="34289" rIns="68577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5574"/>
            <a:endParaRPr lang="en-US" sz="82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  <a:p>
            <a:pPr algn="ctr" defTabSz="685574"/>
            <a:endParaRPr lang="en-US" sz="82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  <a:p>
            <a:pPr algn="ctr" defTabSz="685574"/>
            <a:r>
              <a:rPr lang="en-US" sz="8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SENSORS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726627" y="3063808"/>
            <a:ext cx="171450" cy="28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24109" y="3086100"/>
            <a:ext cx="800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73284" y="3044255"/>
            <a:ext cx="571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TIME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10" y="1767887"/>
            <a:ext cx="1657350" cy="122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18216" y="1945805"/>
            <a:ext cx="25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40010" y="2464474"/>
            <a:ext cx="25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72500" y="1940541"/>
            <a:ext cx="25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46477" y="2709557"/>
            <a:ext cx="25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" name="Rectangle 2"/>
          <p:cNvSpPr/>
          <p:nvPr/>
        </p:nvSpPr>
        <p:spPr>
          <a:xfrm>
            <a:off x="933152" y="2997008"/>
            <a:ext cx="7011888" cy="2621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4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320245" y="1578605"/>
            <a:ext cx="3771900" cy="3657600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8577" tIns="34289" rIns="68577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5574"/>
            <a:endParaRPr lang="en-US" sz="1725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1" y="969609"/>
            <a:ext cx="3901994" cy="49859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3000" dirty="0"/>
              <a:t>BENEFITS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371600"/>
            <a:ext cx="3771900" cy="4229100"/>
          </a:xfrm>
          <a:ln>
            <a:noFill/>
          </a:ln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/>
          <a:srcRect l="1929" t="4797"/>
          <a:stretch>
            <a:fillRect/>
          </a:stretch>
        </p:blipFill>
        <p:spPr bwMode="auto">
          <a:xfrm>
            <a:off x="5219771" y="1644971"/>
            <a:ext cx="2739010" cy="17763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55090" y="3182902"/>
            <a:ext cx="2908855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b="1" i="1" dirty="0"/>
              <a:t>Southern Company Generation M&amp;D Center</a:t>
            </a: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30" y="3598041"/>
            <a:ext cx="2474844" cy="178747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607974" y="1880921"/>
            <a:ext cx="3630356" cy="2971064"/>
            <a:chOff x="264688" y="1371600"/>
            <a:chExt cx="4840475" cy="3961418"/>
          </a:xfrm>
        </p:grpSpPr>
        <p:grpSp>
          <p:nvGrpSpPr>
            <p:cNvPr id="12" name="Group 11"/>
            <p:cNvGrpSpPr/>
            <p:nvPr/>
          </p:nvGrpSpPr>
          <p:grpSpPr>
            <a:xfrm>
              <a:off x="2483902" y="1371600"/>
              <a:ext cx="2621261" cy="1855380"/>
              <a:chOff x="4579403" y="4667250"/>
              <a:chExt cx="2621261" cy="185538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762502" y="4667250"/>
                <a:ext cx="1677768" cy="7848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lIns="68580" tIns="34290" rIns="68580" bIns="3429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375" b="1" spc="38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$17M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579403" y="5476190"/>
                <a:ext cx="2621261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kern="0" dirty="0">
                    <a:solidFill>
                      <a:schemeClr val="bg1"/>
                    </a:solidFill>
                  </a:rPr>
                  <a:t>Average Benefits in  replacement</a:t>
                </a:r>
              </a:p>
              <a:p>
                <a:r>
                  <a:rPr lang="en-US" sz="900" b="1" kern="0" dirty="0">
                    <a:solidFill>
                      <a:schemeClr val="bg1"/>
                    </a:solidFill>
                  </a:rPr>
                  <a:t>power cost avoidance, revenue </a:t>
                </a:r>
              </a:p>
              <a:p>
                <a:r>
                  <a:rPr lang="en-US" sz="900" b="1" kern="0" dirty="0">
                    <a:solidFill>
                      <a:schemeClr val="bg1"/>
                    </a:solidFill>
                  </a:rPr>
                  <a:t>Gained from assets &amp; avoided repairs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64688" y="4203087"/>
              <a:ext cx="3759922" cy="1129931"/>
              <a:chOff x="4189447" y="4610682"/>
              <a:chExt cx="2128589" cy="112993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189447" y="4610682"/>
                <a:ext cx="2128589" cy="784831"/>
              </a:xfrm>
              <a:prstGeom prst="rect">
                <a:avLst/>
              </a:prstGeom>
              <a:solidFill>
                <a:schemeClr val="tx2">
                  <a:lumMod val="65000"/>
                  <a:lumOff val="35000"/>
                </a:schemeClr>
              </a:solidFill>
            </p:spPr>
            <p:txBody>
              <a:bodyPr wrap="square" lIns="68580" tIns="34290" rIns="68580" bIns="3429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375" b="1" spc="38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200,000 MW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236722" y="5432837"/>
                <a:ext cx="2034038" cy="30777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900" b="1" kern="0" dirty="0"/>
                  <a:t>Global Capacity under Fleet Wide Monitoring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66879" y="1371600"/>
              <a:ext cx="1964640" cy="1548566"/>
              <a:chOff x="4762501" y="4667250"/>
              <a:chExt cx="1964640" cy="1548566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762501" y="4667250"/>
                <a:ext cx="1677768" cy="78483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lIns="68580" tIns="34290" rIns="68580" bIns="3429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375" b="1" spc="38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$10M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762501" y="5538708"/>
                <a:ext cx="196464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kern="0" dirty="0">
                    <a:solidFill>
                      <a:schemeClr val="bg1"/>
                    </a:solidFill>
                  </a:rPr>
                  <a:t>Average Investment </a:t>
                </a:r>
              </a:p>
              <a:p>
                <a:r>
                  <a:rPr lang="en-US" sz="900" b="1" kern="0" dirty="0">
                    <a:solidFill>
                      <a:schemeClr val="bg1"/>
                    </a:solidFill>
                  </a:rPr>
                  <a:t>at a  typical 10 GW fleet</a:t>
                </a:r>
              </a:p>
              <a:p>
                <a:endParaRPr lang="en-US" sz="900" b="1" kern="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817470" y="3149540"/>
              <a:ext cx="3568537" cy="784830"/>
              <a:chOff x="4329664" y="4919354"/>
              <a:chExt cx="2548195" cy="78483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922304" y="4919354"/>
                <a:ext cx="1955555" cy="78483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68580" tIns="34290" rIns="68580" bIns="3429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375" b="1" spc="38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&lt; 1.5 </a:t>
                </a:r>
                <a:r>
                  <a:rPr lang="en-US" sz="3375" b="1" spc="38" dirty="0" err="1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yrs</a:t>
                </a:r>
                <a:endParaRPr lang="en-US" sz="3375" b="1" spc="38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329664" y="5012246"/>
                <a:ext cx="745122" cy="67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kern="0" dirty="0">
                    <a:solidFill>
                      <a:schemeClr val="bg1"/>
                    </a:solidFill>
                  </a:rPr>
                  <a:t>Average Payback Period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36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0050" y="924606"/>
            <a:ext cx="8382000" cy="498598"/>
          </a:xfrm>
        </p:spPr>
        <p:txBody>
          <a:bodyPr/>
          <a:lstStyle/>
          <a:p>
            <a:r>
              <a:rPr lang="en-US" dirty="0" smtClean="0"/>
              <a:t>Smart MW- “The Internet of Heavier Things”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68339" y="1567099"/>
            <a:ext cx="3635957" cy="4136517"/>
          </a:xfrm>
        </p:spPr>
        <p:txBody>
          <a:bodyPr>
            <a:normAutofit/>
          </a:bodyPr>
          <a:lstStyle/>
          <a:p>
            <a:r>
              <a:rPr lang="en-US" sz="1800" dirty="0"/>
              <a:t>Industry transition to smart, connected products– self diagnosing and alerting</a:t>
            </a:r>
          </a:p>
          <a:p>
            <a:r>
              <a:rPr lang="en-US" sz="1800" dirty="0"/>
              <a:t>Product guarantees replaced with function output guarantees ; e.g. “tons of coal crushed per hour” not coal crusher</a:t>
            </a:r>
          </a:p>
          <a:p>
            <a:r>
              <a:rPr lang="en-US" sz="1800" dirty="0"/>
              <a:t>Informing up and down the procurement supply chain for positioning contract negotiations and warranties</a:t>
            </a:r>
          </a:p>
        </p:txBody>
      </p:sp>
      <p:pic>
        <p:nvPicPr>
          <p:cNvPr id="1026" name="Picture 2" descr="The Industrial Awakening: The Internet of Heavier Things 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05" y="4298065"/>
            <a:ext cx="1939026" cy="149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National Instrument Logo"/>
          <p:cNvSpPr>
            <a:spLocks noChangeAspect="1" noChangeArrowheads="1"/>
          </p:cNvSpPr>
          <p:nvPr/>
        </p:nvSpPr>
        <p:spPr bwMode="auto">
          <a:xfrm>
            <a:off x="-23813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Content Placeholder 4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" y="1797679"/>
            <a:ext cx="3028950" cy="226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086258"/>
            <a:ext cx="6447501" cy="3302015"/>
          </a:xfrm>
        </p:spPr>
        <p:txBody>
          <a:bodyPr>
            <a:normAutofit fontScale="92500"/>
          </a:bodyPr>
          <a:lstStyle/>
          <a:p>
            <a:r>
              <a:rPr lang="en-US" sz="2700" dirty="0"/>
              <a:t>The US Grid and Evolution</a:t>
            </a:r>
          </a:p>
          <a:p>
            <a:r>
              <a:rPr lang="en-US" sz="2700" dirty="0"/>
              <a:t>Advances in Operations &amp; Maintenance</a:t>
            </a:r>
          </a:p>
          <a:p>
            <a:r>
              <a:rPr lang="en-US" sz="2700" dirty="0"/>
              <a:t>Generation Resources &amp; Pricing</a:t>
            </a:r>
          </a:p>
          <a:p>
            <a:r>
              <a:rPr lang="en-US" sz="2700" dirty="0"/>
              <a:t>Distributed Generation &amp; Renewables</a:t>
            </a:r>
          </a:p>
          <a:p>
            <a:r>
              <a:rPr lang="en-US" sz="2700" dirty="0"/>
              <a:t>Reliable, Cheap, Clean and Appealing: Conflict</a:t>
            </a:r>
          </a:p>
          <a:p>
            <a:r>
              <a:rPr lang="en-US" sz="2700" dirty="0"/>
              <a:t>Way Forward</a:t>
            </a:r>
          </a:p>
          <a:p>
            <a:endParaRPr lang="en-US" sz="2700" dirty="0"/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1052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381000"/>
            <a:ext cx="6447501" cy="4139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Sources of Energy will Change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" y="1476291"/>
            <a:ext cx="5436395" cy="41704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9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372263" y="1601832"/>
          <a:ext cx="5946894" cy="4154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7391400" cy="61068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Levelized</a:t>
            </a:r>
            <a:r>
              <a:rPr lang="en-US" dirty="0" smtClean="0"/>
              <a:t> Cost of Electricity (LCOE)-2020</a:t>
            </a:r>
            <a:br>
              <a:rPr lang="en-US" dirty="0" smtClean="0"/>
            </a:br>
            <a:r>
              <a:rPr lang="en-US" sz="750" i="1" dirty="0"/>
              <a:t>Based on 30-year cost recovery, WACC 6.1%. (3% added to WACC  for GHG emissions)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97629" y="2590800"/>
            <a:ext cx="2559867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DISPATCHABLE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1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Renewable Policies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257299"/>
            <a:ext cx="7264400" cy="544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14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Enormous U.S. Investment Needs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0" y="2072678"/>
            <a:ext cx="3139217" cy="3315596"/>
          </a:xfrm>
        </p:spPr>
        <p:txBody>
          <a:bodyPr>
            <a:normAutofit/>
          </a:bodyPr>
          <a:lstStyle/>
          <a:p>
            <a:r>
              <a:rPr lang="en-US" sz="1800" dirty="0"/>
              <a:t>350 </a:t>
            </a:r>
            <a:r>
              <a:rPr lang="en-US" sz="1800" dirty="0" err="1"/>
              <a:t>TWh</a:t>
            </a:r>
            <a:r>
              <a:rPr lang="en-US" sz="1800" dirty="0"/>
              <a:t> green energy from state RPS by 2030 - $120B</a:t>
            </a:r>
          </a:p>
          <a:p>
            <a:r>
              <a:rPr lang="en-US" sz="1800" dirty="0"/>
              <a:t>New transmission to integrate renewables and maintain reliability- $250B</a:t>
            </a:r>
          </a:p>
          <a:p>
            <a:r>
              <a:rPr lang="en-US" sz="1800" dirty="0"/>
              <a:t>Decarbonize existing generators - $1,000 B</a:t>
            </a:r>
          </a:p>
          <a:p>
            <a:r>
              <a:rPr lang="en-US" sz="1800" dirty="0"/>
              <a:t>Aging distribution system with smart grid - $600B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078563" y="2274937"/>
            <a:ext cx="2695942" cy="291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Enormous Land Use Demands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3032271"/>
              </p:ext>
            </p:extLst>
          </p:nvPr>
        </p:nvGraphicFramePr>
        <p:xfrm>
          <a:off x="4800600" y="1828801"/>
          <a:ext cx="4038600" cy="3955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066800"/>
                <a:gridCol w="914400"/>
                <a:gridCol w="914400"/>
              </a:tblGrid>
              <a:tr h="10667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Name-Plate Capacity /CF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Land Area (Acres)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Acres/ MW</a:t>
                      </a:r>
                      <a:endParaRPr lang="en-US" sz="1400" dirty="0"/>
                    </a:p>
                  </a:txBody>
                  <a:tcPr/>
                </a:tc>
              </a:tr>
              <a:tr h="11954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Arkansas Nuclear 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1,800 MW 90%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1,100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&lt;1</a:t>
                      </a:r>
                      <a:endParaRPr lang="en-US" sz="1800" dirty="0"/>
                    </a:p>
                  </a:txBody>
                  <a:tcPr/>
                </a:tc>
              </a:tr>
              <a:tr h="8467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Equivalent Solar Plant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1,800 MW 20%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13,320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8</a:t>
                      </a:r>
                      <a:endParaRPr lang="en-US" sz="1800" dirty="0"/>
                    </a:p>
                  </a:txBody>
                  <a:tcPr/>
                </a:tc>
              </a:tr>
              <a:tr h="8467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Equivalent Wind Plant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1,800 MW 30%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108,000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67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6, 2007</a:t>
            </a:r>
            <a:endParaRPr lang="en-US" altLang="en-US"/>
          </a:p>
        </p:txBody>
      </p:sp>
      <p:pic>
        <p:nvPicPr>
          <p:cNvPr id="2050" name="Picture 2" descr="Image result for arkansas nuclear o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lar star, sunpower, midamerican solar, mid american renewables, los angeles, california, solar power, photovolta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63999"/>
            <a:ext cx="2159100" cy="143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data:image/jpeg;base64,/9j/4AAQSkZJRgABAQAAAQABAAD/2wCEAAkGBxIQEhAQEhIVFhUVEBUWFRUVFRYVFRUVFhUWFxUVFRUYHSggGBolHRUVITEiJSkrLi4uFx8zODMvNygtLisBCgoKDg0OGxAQGi0lHx8tLS0tLS0tLS0tLS0tKy0tLS0tLS0tLS0tLS0tLS0tLS0tLS0tLS0tLS0tLS0tLS0tLf/AABEIALcBEwMBIgACEQEDEQH/xAAbAAACAwEBAQAAAAAAAAAAAAAAAgEDBAUGB//EAEkQAAEDAgQDBAUHCAgGAwAAAAEAAhEDIQQSMUEFUWETInGBBjKRobEUI0JScnSyJDNigsHC0eE0NUNTkqKz8BUWRGOj8SVkc//EABoBAQEBAQEBAQAAAAAAAAAAAAABAgMEBQb/xAAoEQACAgIBAwMEAwEAAAAAAAAAAQIREiExA0HwEzJRImFxgSORsaH/2gAMAwEAAhEDEQA/AOypRCbKv0dnwBUBqaFIClgTKiE8KYSxQkIhOhLFCwiE8IhLJQsIATQphBQkIhMAphBQgCmE0IypYoWFGVWZVMK2CtEJ4RCWQREJwFICWBIRCcBTClgSEQnQqBcqAE0KQFLAkIhOQphLAgClNCISyiKU0IhUgkITwoVBRClNlUwsmxIUgJgFMIBYU5VMKYQCwgBQ50OaOYPtEfsn2KyFALCISVKsOawXLr+DRq74DxKthLFCoAT5UQqQWEQmyoyoUiFEJw1EIQSFMJ4RCEEhGVPCmEFFcKcqeEQgEhEKyEQgoTKiE8IhAJCmE0IIQUKAiE8IhBQiITwiEAiE8IhAIhPCEKUAKYTqQFmzRWAphWQiFLBXCnKrMqAEyBlxLb0zyqfFrm/tCsrVGsa5zjDQJJ5BLjTAaeVWn/qNBWKv+UVeyH5ukQanJ7/o0/Aalc5Tx/LNxjfPBbw2kTmrPEOqQQD9Bg9RnxJ6uK3QnhStx0qMyduyuFICeEQrZkSFOVPCEsCZUQnhTlSwV5UZVZCkBLBXCMqshEJZBMqjKrIRCWBIRCeEQlgSEQnhEJkCvKphOAiEsCQpypoUpYEyoyp0JYELUZU6EsokIToVsGWs4gEhpcRsCAT4TaVVh8dTe7JMPGrHDK/2HUdRIWqFVjMFTrNy1Ghw66g8wRcHwXKV9joq7lsKVyH4bE0L0ndswf2dT1wP0amp81Zg+PUnnK6abpgtfa/LNp7YWPVXEtGvSdXHZ04RCcKnGYhtJjqjjZov+wDqTZbs50cv0kxop08g9d8ZegBBzHwst3DMEKNMMFzq4/WcdSuDg8M+uzE4uqLmjUFMbAZCJHQaDzK9VT0B6BcYPKTk/wBHbqLGOK/YAIhNCIXezgRCMqaFOVLAhCmElc3p9agH+Vx/YrglloTKoyq2EQlkK8qMqeEQlihMqIVkIhLAmVRlVkIhLBXlRlVkKISwJCITwphLIVwphNCISwLCITQiFbAsIhNCmFLKJCITgIhLAkIVkKFbBRCaFMIAWDRC43HG4d1TD0aoLX13llOoAYaRHrPAMC415rt5Vmx/D6ddobUEgGRsQb3B81z6icotL/pvpyUZJsXDcGfgWk4jFUBRvlJL8wOwaMt55BckUzxFxcMww1J+WfVL3kHbUCBuNOptHFOEsqYvBMe+o4VahY4udJgAQGyLXXT4K4BlWlJJp4hwEm+Rw7oA6ZHiy8kHNSXTlx4z2TwcfUit+I0YmmBSqNAAHZOEbAZSFdSYQ1oOoAB8QIKbE0HmnUIY4jsnGQ131TyCtrGTmggOa14BEGHtDr+1ezJZUeOnjZmrVMgzHQankNyegVjTN/8AZ6plz6h+Tmf7Em//AGiTr/8AmSb/AFSeWmm6MpXo3wpUhRUeGgucYAEknQAblWzJh4lUINENEudUOWRYHs3jM7oM0nwWyjSDWho2HmeZPU6+a5mAc6pXbWdIDqL8jT9FmenlJ6u7x8IXZWIu7ZuaqkLCmFMKGOkSN1sxREKYTwiEAkIhPCIQgkKFYQohCiwhMQiEILCITZUQgEhSphTCWUVQnhEIBYRCcBEIKEhEJ4RCASFKnKhLIUAIhNCIUN0QhNCIQHIx9sZwz7z+1i5zmPZjHNa7I5z8zXRMEguFpEz32/rLocVMYvhn3ofiYqvSqmWOpYgasqQ7yMj94ea8XVjcpfaj2dKTUYr5sXinGMXRqUqTKuZ7xaA5pF7Wkzv7FfX49VovZRxbjUaBLK+W8O1DwNQDuLi1txk4bUNTiDan0XMxAp/ZZSc2R7/aV3cdgWVm5XiRsd2nmCnT6abcoduPPuXqdRpJT78+fYuYQQCCCCJBFwQdwVLmAgggQRfqORXn8NTqYAwZfhydQO9TnV0cue3wXXxdJ1VtN9Gplc1zXscDLHCDIcB6zSCfOF6F1G1xtdjzPp01vT7lPDqRouNCZYQXUiToB61PrGo6TyWTHPOJqdi0E0aZBrZfpuFxTHONSOh3iTiONxxf8mZWYwmhUq5myIYyxDZFiSRp1WnhvEMOynRoiqzMKTO6LOLnNDjIFy6XXXGHUcng1S80dpQSWadvzZdhXh9ao5pBaKVNoI0uXuPuIW+FzKlKrSFSuym8Zqry9j2OaXBndD2gjNJDQY3BkbTuwOLbVbmaeUi0idPEHY7rtCaZxlCti4ypDYBgvIY08i7fyEu/VKXCd/vizAIpjm0Wz+cW6faXO4hmrYgsYCWUWfOx9Mugmk39ItkfrOFpXbpEOaHNIIIBEctlVK5BxpEohTCARJEiREjcTpPJbs50QEKzKoypYoSEAJ8qISxQkITwohSxQhCIVkIhLFFcKYTZUBLFCQiFYhLLQkKIVkIhLFFYCmFZCiEsUKoTwhLJRlTKQFKlmiAFKAFICWWjg8bMYrhh/wDtN/HTWv0kZna6i0S6o4wOQYcznH2AeLgsXpCYxPDfvLfx013BRPa1ajtS8gD6rA4wPE6nxA2XDmcl8nfiEX8WcHhVQOr8OI3wtYefZuB94K9E0LzXCm5MfQo/3ZxAH2X03Pb+JenCdF7f6J1lpfv/AEgtBXN+TnDEupgmkTLqYuWc30xuObfMcl1QiF1ezinRwsS8OxTcnfJ4fXgNIJOaC2Nr6rzxb2VJ1cVcrxlb2YAD3ZXBrhmO2WdJXpcPhWUsdSDBlBwmIMDSdyPGFj4vTyUMWzb5VSdG3ffTPxleScbbb80eyEqSS82aWcVbQqCi55dSd3mOz9oaT9KjCJki06yDIGtqcZjKDHBmHqP7V1QR80Q2kHSaheBJc0xIaBIdJC63G+DU63ajK1ri4w8AAg5rSRqF5rAGpSbUfUkGljMPntlABbUaYDYEaRbQ9VJ5R44EMJc8nZ4E3LSyAHtqbiazHRLnOuZMwZ+i7p4hXfK20TnkCjUJ7xt2VW+YOGwcQ7wcD9ZNisS2ialWtTfna59Oj2RbFZnZl+WpIlsFryeWSRrB53EOFDOyriHZxUqNYWjutpvqgMY9t4JBgSdbHaF2z5S7HLC9vudOlXfiILJp0rQ8iH1B+g0+o0/WN+QGqvAax1OkwRMuMXOVsZiSdSXFok3Mk7KMbixhWsbiHd/IMwYC87jMYs3NlJEkLhYPir5q1zSI7U9x1R7WN7NgORrBcvMlxMDUrS6kebM+nL4PUoXOwr8RVDSQ2m0jXKS48suY/Fo8CteErhzQQSRJAcY78TcRqLG/JdFKzm40XIUuKgXg9FbJREIhSiEIRCAphEKWWiIUEJ4RCWBQpRCnKlihVKmFMJYoVCaEQlihVKmFCWKMoCkIUhLNUClCEsUec9Jv6Rw77yPx016jEjv1Ptu+JXl/Sn8/w77wPx016nE+vU+274lcov8AkZ1kv44/s8+aIHFMI4fSY+fEU6g+EexdxoXIrGOJYH7NT8Ll2WhSHukJ+2IAIUoXSzlRyan9PofdMR+ErJ6V2pVf0hQPmyuB+8Frq/1hh/utf8Llm9Nh8xP6TR7Xsd+6vPLiXnY9EeYedz0mIHff9t3xK8tj6ZdU4gZ7gbQa9u0Gm4tf4tc0eTnL1eKHff8Abd8SuNw0flHEAdPyWeUdnVstz2kjENNvzk5GJxj62HoZ2iW1Xtc6blzcPXF2xaQQdd1rxHFalNjHPovdS7hqEtafm4BdlLXEE7iQOqyVcMWuw7DMOxGQ6RLWVaTTzktt40zzC6D+HMdhw97qpjDh0Gq/LanMZZiFzVv+jo8VX5OP2T6lFlKl3GVahOuZ73mqQATM5WMaCdu6OcL0VHh9HDU3kACGGajjJiPrHQdBC82yoWUKLag+aNOH5bPY/wCUV8r2nWR2R9sbrbXrmr2dOoadQBuRry4hhc1r82IdTnvzkLuTYGmpnTmktmupBt6NeDrvxPZ0wCym2mw1NnPBaMrD9UO1jXKLxmE9Wg7O9zhGVksbH1h+cPkQG/quWSlS7CiaOHIfUAAnMHw95y9rUI+iCDfTuwF0MLQFNjGDRrQJOp5k9Tr5rumeeQuPdFKqeVN59jSrwIWTioJpFrdXOY3/ABPaD7pWwrVma0Zqxyvpn6xcz2tLwf8Axx5q5xhZeKg9nmbqx7H+TXgu/wAub2rYlihWukAi4OhFwRzClZa7XU5ewFw1dTGp5upz9Lpoeh1uw+IbUaHsOYEWj2EQdDNoO4SxiWIWV/EqLSWueGuES02ffSG6mekrRTfN8pHjA92vthTJDEZE6jlr0WZ+JzvNKmbt/OP1FP8AR61LgwdAZOwMY9/ZUXZdTDW7nPUcGNM7nM4FLGJoovzNDuYkeB090J0BsWGgsPAaKYSxRCRz7x+iSegtE+N/YVbCycPeKgfUGjnlrfs0yWT5uDz4OSxRqhQs7qNQWa8BuwLZIHKZ0QlihVIVFGuHyWkEaW56wrSTslnTEZI99w0eJ6D+Z+BVNSpUF8rCN+84EDcju3snwwHedmzFzjJG0WDR4fEnmpkMTg+lf57h/wB4b+OmvU1DLnHm4/FeW9LD89gPvA/HTXcBc0B+YlpguabkAkSWnoDMGekLmn9bOjj9CRy+JA/8QwEai/kHEu90rvsdIkLguD/+JYHMR9KA3QCHWk+setvBd8FSL+piS+lA9sgjmEtCpmaD7RyIs4e0FOVgwmIHzjmNc4GqSIyxBa05myR3SZPv3W2zGJnrf1hhvu1f8LlX6aNnCvPJ7D/mA/aipUniGGsR+TVtRH0HqfTL+iVPtU/xhc2/cdUvb53PQ4r16n23fFcXhzw3EcSJNh8k/BVC6eOpvzvLHkHObOAc3XyPvXG4K7PieIFwEh2H0uAWiq2RPn7VW+DKjyNxQuBwxDb/APEGENO8se6OhN/atNd35NSAvnbRYP18rSY6Ak+Sq4m/5zCRP9YUToY9VwidJV1Nod2TKjSAzLAflOclr2AGCQImwOpI817YrSONw3Duq5mDLldRcC518s4rEw9oHrOsdxrqsbcO6lZ4Bn5SxkASCynVzAGIAOeR0MbLrcEcWte4QQ1pJB3aMTi5DTsb7/zWTilABr3un+lVtCcocKZg7aiP8PVc3wdeJGqnh3Me0sdlqto1g+fUqmlUotAc06Zw4GRBktOy24XiNSqxgDBTc4QXVJIzAkODWiMxBBkEtI6p3NIxbXR69GsSBs8PogkdCA3/AApBWaHVHDM9jngOAbmDXBrAHtGrg4yLbtB6rotHJqwdhezfSeatQ1HvdTLy6O66k95a1g7oGamwxH0RMq5mKewhtaBeBUFmO5Ez+bdpY2vY7CK9UF2GA/vjrOYRh6+oNx5p8axr2vDzLQ0kt8pl02PMDS08ovHBl75MuNdUqNdUkspMh7dn1HMIcHHdrJGmpi9rLY+hVa4llUFs+pUbPkKjYI88yzV6xFJ9nFppSHEcxO5zR9oSPhvdWG8gdQR7Z0RBrVFdLEGO+wtMxI77ZHUXA6kBYMOG1q2LpkHIx1Gwe5oc9zHlxhpGtgb3yrW3Fsa5wm5qQbOhhAaO8YgTEi++xBjNwrKalc2Ic2m6RF81XEwf8OX2JYxo6FHCsY3I1jWt3aGgA+I3WLG4RlNhfTmmZaD2ZgEF7Q4ZLtkiRMSNitPakHIO87UTbu7kneOlz70mJcQIJmH0i7YD5xsADbf3ayq3oJbCkcrA2jR7uozOyNM3kky8k6zluqqoq5qZqZHAOLslNrpBaJBDnO7xFzECSAteCGVoZ9Qlvk2zf8uVFZ3fpdS8f+Nx/YlitltKqHNDmmQdD/LY9DokfUf9Fg/WeG/hDlDqZBL27nvN2d16P0vvodiLdR4q2Sjn475Q1lV/aU2xTcQBTe4ghpI7xePwrXgMoYGNEZAGFuhaWjSPeDuCDusfFarhSrs1PYvIJMd3Kc0neJHjPQk63UiDnF3b7BzdcvlJg7T1Myy46NKEgfKFbJicejl9YAgyZO8zfNzutAqhefq+kWFaT88D9kON/IKn/mvDTEu1icvv93is+p013R09Kb7M9JXrDI/7J+CSg+CDpnAJHJ8CfaPw9V5tvpXhntcJcLEXb01toF1KHFqFQw2oCfMfEKepBvTHpzS4MPpc+auBj++/fpr0vEmhgq0x9EFo8rfsXlPSR01sFH98PxsXp+N+vX+274qL3M019KOXnzcR4ef0T7Yeuw2qYC4FGsx3EsHlIIaSDGgs+0rTU4sxogEuPIaeZKRrJiSbijo1gXd3Y+t1H1fPf+aijYv+0PZkavLcV4+5jS4uDBFgBLvATdx6BcfC+mIaXEvqHKZOZshwOUB2QXA2Gmq0+pFcsi6Umeye7/5DDfd6/wCCoq/S+tOFqD9Kn+MLj8E423FYqlVaQQ2hXEgEf2VR1wdFXxjiprUCBlLTlMiToec8wueS+o3g9fY93ja57R+nrH4ricDee14gRqXUPjWWLj2Oq9vWYKhaBUdEAc9zCy8Nxb2txr2nvE4eSROvayYVbWiKD2d3iNQl+Dk/9dR/eSji1El01WkZIN7a6df5Lz2EqPfiMK573O/KaQubeuNBoFn+SgtcLWyRb7X8lrJZP9EwdHoOF12tovdmgOY4Ak+tNfEwJOpMrPj6rX0MmYEuxVQgc8jRJHmIWemPyWn4n3YioP2qktEU+lfEj3N/iuaev7NtbO/jsU01z87LYrg3Ayy+nIkbWI/anoY1hJAeIMADQGGgRBXncZUArVoGnaf6jVnNfug6S9wv0DF0TMOCPW8RquimQbh7yPHsK8H3q5xNmgDLMkc7zc9TE/zXlcFiyXMYXGO+YN79lUHlqt7eNOt3B7d/YravZHB1o6Vesfk7r2+Tnb/trZXqu7wmLkX8YXlMXxKt2ZYA0N7MA2M5csOvOsJOI1KpqVQ5xI7R8A6QHEWG2yZImDO9gcS1gy5w3vwO8AT3Gac9VbhyG1KkGB2NAC+wNcD3LyOIw5c1pFoJ8PzdL+BVFNsNqix71KZiwy1TfZVNUVwdntahDqgkgjs3a3HrNSOcQxwkwKgIveBUAud/V15QvL4es0AtL2A5Q6C62W9/C2oWo4mrF3jLLbGHRJYXd5ZzRfTZ6uIJPM/y+ACprv79H7b/APRqLzh4/VOjqZJM25bmxPRZm8dLnNms3uioZ7oynsqm8RotOSowoM9mH7KQ7qvK0vSIN9d7J8Rf3q8elWHHrPA5w4GPJM4j05HY4i85al/+nqjyIC2srmBfYcuS8vW9JsK4PHagTSc0SNSYA8tbq2l6U4PKycQ27Rs61rza2hTKPyMZVweicZuULgO9K8GLduPY7+CEyj8kxl8HzarSAkTJIFhJPkfNQXMAnLfQkkx0WOhjXOJZcGCBeFqpcNrO9VjjlMOgAgGNLHWF8iz7A9HFHvEdkI1NrDqZXQ4bxSk0warCTe1tAd15tlelmE3vqGgSNhfVdWvgcLSdLswhrXXdtrYE+HsWWkEz0JxLalTDFrgR2rLgz9Nv8F6T0iM4qvN4rOjyNl4vhlem6qzswA0VqcxzLhPwXR9LuOPp4/FsDZArOaJNsw3teLj2Lo3JQWJzSi5uzq8DZGPwkbvPwcuRV4vkeWvpmI1FTJDrWIyEwb3nkr/QviDq+Mw7ngAtqZe7MeoTInxXkaNXEm4zPGY6jPceP+7KynLFbJGMbej0ny6kRai+TAzOdnJmTlDnERryVJxDGgE0gDMwA3XW0HvFYqHCcZUH5kum5c85ddIlwj2K+j6P1DZ2IpUTMa5zIJ7sAiYg7rk18s6Kl2Oz6NVGPxDQO6BRrh28TQeTABPNZHYWmygezz5QGxmBA1vGbvbDWV0PROiyli6bWZu6yrmJEZiKT5IBOnJczG+lXbUzQNNrJeOUkAy3crpXtOd8nquN0CK9Z3Zkgv5hs6aEmFzqOEL245gfkObDmSGuj84YIBA3XmPTzE4gYvEOcXOpPq/NDMcpb3QDDXWvzuuVivSN9Om7Dub+dewvc4ukZM+XQ6EkzJ2CKUre/wABxVLR7XA4SrTxOEc+s17flFMQAG3zg5j0Am5XBr08XTe5hqtJa3Me82IJsfVvvbZS70iwlJmelTLniI11IgnMZNohcLFcQfVqVMzjDiC4awG5oaHR1KkerNll04o9txnGdjgqbHVA2oCdIOY9tmt0gyuThuPNIwxL82Q13VbgEl4YGuHP1XSvJY7EPsAC5sySTmjxHOFno4ocoOaNNTMQumcqMYRPU4jjHfxD8z8tQVIvBaHPDpB6REddt+Xh8YS0nM53g8iTOpF+i5ry7tC6e6RAHMi8Qed116XDj2TqznReA0AA+JM8zHksubXLKoXwUs4m+m8lpddrmaF0BzHNk+TjyhUDEukBpJaLRmIjw6aJGVSLmLCbe23VVYjHNa4AyS4XjrpdXJsmKNJr1O4JMAgy4k5TrIBT1K3a5nFznEuc4kk3LjLiY63WWs8/RkySLxt47WSMF5sLez/0mYxRdiHuixJ53JvIJsdZ9tlbTxJy3GpkiYEtkNt5lZ6riI3DtzPL+SQVmiAba62uImPemTGJFR1RwJbl1taIvoequZUeGA2JEW3MWi+/VZX4gOHcJ1gzp7FdQaC2RYG+pO0xboljEijxF+bN6tiCGzN+uvl0VlfExlbLZjT+eyx0QQ9xebT05xa9ogq4Ug8tc3KTEDx1vG2qZCi9tU+pIkixG3UpDmMAOcBlN4i4PI3VVR784YGke4+9VsfVaYdAsDAgnLsdd0yFGypiGu+bm+p5np0VDXuYTlMyRYwIG5ndGNORoeAS6Ym+nUxEWVTWuJdMZbesRGsWG6mQotdTa6+bX/fJCZmCdFj8f4IV9QuH2O1wPjDqVM02NAc4mXOMiSbQB0gXlX0KeIcZbUfq4fnDBN5gbC6hC80nR6UrRfQ9CsRUOaGTrLnCOewJWv8A5Eric1SjpAEvInn6qELabxs5S91E4LgbsJVphz2PL6tM9wOEEEAySL6hdX014HTfisY9uZz3VSfXyNaXWkQDMEIQtSk/TTJGKzaM3oTgauErUalUAtZULi5rpJkui0AnZdOrj8RTF6tLc91jm2GwAHvJQhcJdWT0dY9NLZy+yfi3F767HNboBTcYdue9CtHo/QEl7swJEg0mak9BzQhc5SadI6JKi3Bvw2HOek4tcGvGbKYiHA9wQOY03XIxOJwvZNazO7vCcrWMcLzdxbptYIQtxbfLMNJcI4/EuImpkYHVMoBiXB3rRpLbQfFYMZTbiXNfUc5zgQXGbutEadAPJCF2jrg5vZaylTEENcYkCXWExO/RGMoNzssc0TAywQOc6+alCXsDFoPd7PQk2ytBGwtdY30XudnaSLwBlbAtveT4oQl0GjRiOHOqZJaTAuAWgdZ5rXgq76eZjKQcGRIflcINpufghCzd6ZqqLKOCJc97m5QXZm3BDZAsANteondc8+j4q1DeSHFzspIBkCQJuN/apQsqbV0VxRsw/B6mWW0wBnGQ5gJGgs0zz1WZ/ozUAJk7kwREiTaTOyEIpsmKNnDuHVH+qxrh3r5oy+rYA/a960v4e6HMLBYX9UwHSJE22KlCWWjFR4D2WZ0AtADruv1Eb6zdPXoCA/K24iCBlFgRLRbbZShMm9iqMTTkLqWUOIE8xMF1iQCrcGwDM8HsnE94DMS61hIMDUoQq2Ei9jaYkvqOqaxLbib5Rcb/AAUPZTF2SP1W/EklCFLZaEw9PDEy4PMndjORub3T0aeC5VZ6U6XjFzp/BCFp/kioj5i98RqYlzNNkIQoK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data:image/jpeg;base64,/9j/4AAQSkZJRgABAQAAAQABAAD/2wCEAAkGBxIQEhAQEhIVFhUVEBUWFRUVFRYVFRUVFhUWFxUVFRUYHSggGBolHRUVITEiJSkrLi4uFx8zODMvNygtLisBCgoKDg0OGxAQGi0lHx8tLS0tLS0tLS0tLS0tKy0tLS0tLS0tLS0tLS0tLS0tLS0tLS0tLS0tLS0tLS0tLS0tLf/AABEIALcBEwMBIgACEQEDEQH/xAAbAAACAwEBAQAAAAAAAAAAAAAAAgEDBAUGB//EAEkQAAEDAgQDBAUHCAgGAwAAAAEAAhEDIQQSMUEFUWETInGBBjKRobEUI0JScnSyJDNigsHC0eE0NUNTkqKz8BUWRGOj8SVkc//EABoBAQEBAQEBAQAAAAAAAAAAAAABAgMEBQb/xAAoEQACAgIBAwMEAwEAAAAAAAAAAQIREiExA0HwEzJRImFxgSORsaH/2gAMAwEAAhEDEQA/AOypRCbKv0dnwBUBqaFIClgTKiE8KYSxQkIhOhLFCwiE8IhLJQsIATQphBQkIhMAphBQgCmE0IypYoWFGVWZVMK2CtEJ4RCWQREJwFICWBIRCcBTClgSEQnQqBcqAE0KQFLAkIhOQphLAgClNCISyiKU0IhUgkITwoVBRClNlUwsmxIUgJgFMIBYU5VMKYQCwgBQ50OaOYPtEfsn2KyFALCISVKsOawXLr+DRq74DxKthLFCoAT5UQqQWEQmyoyoUiFEJw1EIQSFMJ4RCEEhGVPCmEFFcKcqeEQgEhEKyEQgoTKiE8IhAJCmE0IIQUKAiE8IhBQiITwiEAiE8IhAIhPCEKUAKYTqQFmzRWAphWQiFLBXCnKrMqAEyBlxLb0zyqfFrm/tCsrVGsa5zjDQJJ5BLjTAaeVWn/qNBWKv+UVeyH5ukQanJ7/o0/Aalc5Tx/LNxjfPBbw2kTmrPEOqQQD9Bg9RnxJ6uK3QnhStx0qMyduyuFICeEQrZkSFOVPCEsCZUQnhTlSwV5UZVZCkBLBXCMqshEJZBMqjKrIRCWBIRCeEQlgSEQnhEJkCvKphOAiEsCQpypoUpYEyoyp0JYELUZU6EsokIToVsGWs4gEhpcRsCAT4TaVVh8dTe7JMPGrHDK/2HUdRIWqFVjMFTrNy1Ghw66g8wRcHwXKV9joq7lsKVyH4bE0L0ndswf2dT1wP0amp81Zg+PUnnK6abpgtfa/LNp7YWPVXEtGvSdXHZ04RCcKnGYhtJjqjjZov+wDqTZbs50cv0kxop08g9d8ZegBBzHwst3DMEKNMMFzq4/WcdSuDg8M+uzE4uqLmjUFMbAZCJHQaDzK9VT0B6BcYPKTk/wBHbqLGOK/YAIhNCIXezgRCMqaFOVLAhCmElc3p9agH+Vx/YrglloTKoyq2EQlkK8qMqeEQlihMqIVkIhLAmVRlVkIhLBXlRlVkKISwJCITwphLIVwphNCISwLCITQiFbAsIhNCmFLKJCITgIhLAkIVkKFbBRCaFMIAWDRC43HG4d1TD0aoLX13llOoAYaRHrPAMC415rt5Vmx/D6ddobUEgGRsQb3B81z6icotL/pvpyUZJsXDcGfgWk4jFUBRvlJL8wOwaMt55BckUzxFxcMww1J+WfVL3kHbUCBuNOptHFOEsqYvBMe+o4VahY4udJgAQGyLXXT4K4BlWlJJp4hwEm+Rw7oA6ZHiy8kHNSXTlx4z2TwcfUit+I0YmmBSqNAAHZOEbAZSFdSYQ1oOoAB8QIKbE0HmnUIY4jsnGQ131TyCtrGTmggOa14BEGHtDr+1ezJZUeOnjZmrVMgzHQankNyegVjTN/8AZ6plz6h+Tmf7Em//AGiTr/8AmSb/AFSeWmm6MpXo3wpUhRUeGgucYAEknQAblWzJh4lUINENEudUOWRYHs3jM7oM0nwWyjSDWho2HmeZPU6+a5mAc6pXbWdIDqL8jT9FmenlJ6u7x8IXZWIu7ZuaqkLCmFMKGOkSN1sxREKYTwiEAkIhPCIQgkKFYQohCiwhMQiEILCITZUQgEhSphTCWUVQnhEIBYRCcBEIKEhEJ4RCASFKnKhLIUAIhNCIUN0QhNCIQHIx9sZwz7z+1i5zmPZjHNa7I5z8zXRMEguFpEz32/rLocVMYvhn3ofiYqvSqmWOpYgasqQ7yMj94ea8XVjcpfaj2dKTUYr5sXinGMXRqUqTKuZ7xaA5pF7Wkzv7FfX49VovZRxbjUaBLK+W8O1DwNQDuLi1txk4bUNTiDan0XMxAp/ZZSc2R7/aV3cdgWVm5XiRsd2nmCnT6abcoduPPuXqdRpJT78+fYuYQQCCCCJBFwQdwVLmAgggQRfqORXn8NTqYAwZfhydQO9TnV0cue3wXXxdJ1VtN9Gplc1zXscDLHCDIcB6zSCfOF6F1G1xtdjzPp01vT7lPDqRouNCZYQXUiToB61PrGo6TyWTHPOJqdi0E0aZBrZfpuFxTHONSOh3iTiONxxf8mZWYwmhUq5myIYyxDZFiSRp1WnhvEMOynRoiqzMKTO6LOLnNDjIFy6XXXGHUcng1S80dpQSWadvzZdhXh9ao5pBaKVNoI0uXuPuIW+FzKlKrSFSuym8Zqry9j2OaXBndD2gjNJDQY3BkbTuwOLbVbmaeUi0idPEHY7rtCaZxlCti4ypDYBgvIY08i7fyEu/VKXCd/vizAIpjm0Wz+cW6faXO4hmrYgsYCWUWfOx9Mugmk39ItkfrOFpXbpEOaHNIIIBEctlVK5BxpEohTCARJEiREjcTpPJbs50QEKzKoypYoSEAJ8qISxQkITwohSxQhCIVkIhLFFcKYTZUBLFCQiFYhLLQkKIVkIhLFFYCmFZCiEsUKoTwhLJRlTKQFKlmiAFKAFICWWjg8bMYrhh/wDtN/HTWv0kZna6i0S6o4wOQYcznH2AeLgsXpCYxPDfvLfx013BRPa1ajtS8gD6rA4wPE6nxA2XDmcl8nfiEX8WcHhVQOr8OI3wtYefZuB94K9E0LzXCm5MfQo/3ZxAH2X03Pb+JenCdF7f6J1lpfv/AEgtBXN+TnDEupgmkTLqYuWc30xuObfMcl1QiF1ezinRwsS8OxTcnfJ4fXgNIJOaC2Nr6rzxb2VJ1cVcrxlb2YAD3ZXBrhmO2WdJXpcPhWUsdSDBlBwmIMDSdyPGFj4vTyUMWzb5VSdG3ffTPxleScbbb80eyEqSS82aWcVbQqCi55dSd3mOz9oaT9KjCJki06yDIGtqcZjKDHBmHqP7V1QR80Q2kHSaheBJc0xIaBIdJC63G+DU63ajK1ri4w8AAg5rSRqF5rAGpSbUfUkGljMPntlABbUaYDYEaRbQ9VJ5R44EMJc8nZ4E3LSyAHtqbiazHRLnOuZMwZ+i7p4hXfK20TnkCjUJ7xt2VW+YOGwcQ7wcD9ZNisS2ialWtTfna59Oj2RbFZnZl+WpIlsFryeWSRrB53EOFDOyriHZxUqNYWjutpvqgMY9t4JBgSdbHaF2z5S7HLC9vudOlXfiILJp0rQ8iH1B+g0+o0/WN+QGqvAax1OkwRMuMXOVsZiSdSXFok3Mk7KMbixhWsbiHd/IMwYC87jMYs3NlJEkLhYPir5q1zSI7U9x1R7WN7NgORrBcvMlxMDUrS6kebM+nL4PUoXOwr8RVDSQ2m0jXKS48suY/Fo8CteErhzQQSRJAcY78TcRqLG/JdFKzm40XIUuKgXg9FbJREIhSiEIRCAphEKWWiIUEJ4RCWBQpRCnKlihVKmFMJYoVCaEQlihVKmFCWKMoCkIUhLNUClCEsUec9Jv6Rw77yPx016jEjv1Ptu+JXl/Sn8/w77wPx016nE+vU+274lcov8AkZ1kv44/s8+aIHFMI4fSY+fEU6g+EexdxoXIrGOJYH7NT8Ll2WhSHukJ+2IAIUoXSzlRyan9PofdMR+ErJ6V2pVf0hQPmyuB+8Frq/1hh/utf8Llm9Nh8xP6TR7Xsd+6vPLiXnY9EeYedz0mIHff9t3xK8tj6ZdU4gZ7gbQa9u0Gm4tf4tc0eTnL1eKHff8Abd8SuNw0flHEAdPyWeUdnVstz2kjENNvzk5GJxj62HoZ2iW1Xtc6blzcPXF2xaQQdd1rxHFalNjHPovdS7hqEtafm4BdlLXEE7iQOqyVcMWuw7DMOxGQ6RLWVaTTzktt40zzC6D+HMdhw97qpjDh0Gq/LanMZZiFzVv+jo8VX5OP2T6lFlKl3GVahOuZ73mqQATM5WMaCdu6OcL0VHh9HDU3kACGGajjJiPrHQdBC82yoWUKLag+aNOH5bPY/wCUV8r2nWR2R9sbrbXrmr2dOoadQBuRry4hhc1r82IdTnvzkLuTYGmpnTmktmupBt6NeDrvxPZ0wCym2mw1NnPBaMrD9UO1jXKLxmE9Wg7O9zhGVksbH1h+cPkQG/quWSlS7CiaOHIfUAAnMHw95y9rUI+iCDfTuwF0MLQFNjGDRrQJOp5k9Tr5rumeeQuPdFKqeVN59jSrwIWTioJpFrdXOY3/ABPaD7pWwrVma0Zqxyvpn6xcz2tLwf8Axx5q5xhZeKg9nmbqx7H+TXgu/wAub2rYlihWukAi4OhFwRzClZa7XU5ewFw1dTGp5upz9Lpoeh1uw+IbUaHsOYEWj2EQdDNoO4SxiWIWV/EqLSWueGuES02ffSG6mekrRTfN8pHjA92vthTJDEZE6jlr0WZ+JzvNKmbt/OP1FP8AR61LgwdAZOwMY9/ZUXZdTDW7nPUcGNM7nM4FLGJoovzNDuYkeB090J0BsWGgsPAaKYSxRCRz7x+iSegtE+N/YVbCycPeKgfUGjnlrfs0yWT5uDz4OSxRqhQs7qNQWa8BuwLZIHKZ0QlihVIVFGuHyWkEaW56wrSTslnTEZI99w0eJ6D+Z+BVNSpUF8rCN+84EDcju3snwwHedmzFzjJG0WDR4fEnmpkMTg+lf57h/wB4b+OmvU1DLnHm4/FeW9LD89gPvA/HTXcBc0B+YlpguabkAkSWnoDMGekLmn9bOjj9CRy+JA/8QwEai/kHEu90rvsdIkLguD/+JYHMR9KA3QCHWk+setvBd8FSL+piS+lA9sgjmEtCpmaD7RyIs4e0FOVgwmIHzjmNc4GqSIyxBa05myR3SZPv3W2zGJnrf1hhvu1f8LlX6aNnCvPJ7D/mA/aipUniGGsR+TVtRH0HqfTL+iVPtU/xhc2/cdUvb53PQ4r16n23fFcXhzw3EcSJNh8k/BVC6eOpvzvLHkHObOAc3XyPvXG4K7PieIFwEh2H0uAWiq2RPn7VW+DKjyNxQuBwxDb/APEGENO8se6OhN/atNd35NSAvnbRYP18rSY6Ak+Sq4m/5zCRP9YUToY9VwidJV1Nod2TKjSAzLAflOclr2AGCQImwOpI817YrSONw3Duq5mDLldRcC518s4rEw9oHrOsdxrqsbcO6lZ4Bn5SxkASCynVzAGIAOeR0MbLrcEcWte4QQ1pJB3aMTi5DTsb7/zWTilABr3un+lVtCcocKZg7aiP8PVc3wdeJGqnh3Me0sdlqto1g+fUqmlUotAc06Zw4GRBktOy24XiNSqxgDBTc4QXVJIzAkODWiMxBBkEtI6p3NIxbXR69GsSBs8PogkdCA3/AApBWaHVHDM9jngOAbmDXBrAHtGrg4yLbtB6rotHJqwdhezfSeatQ1HvdTLy6O66k95a1g7oGamwxH0RMq5mKewhtaBeBUFmO5Ez+bdpY2vY7CK9UF2GA/vjrOYRh6+oNx5p8axr2vDzLQ0kt8pl02PMDS08ovHBl75MuNdUqNdUkspMh7dn1HMIcHHdrJGmpi9rLY+hVa4llUFs+pUbPkKjYI88yzV6xFJ9nFppSHEcxO5zR9oSPhvdWG8gdQR7Z0RBrVFdLEGO+wtMxI77ZHUXA6kBYMOG1q2LpkHIx1Gwe5oc9zHlxhpGtgb3yrW3Fsa5wm5qQbOhhAaO8YgTEi++xBjNwrKalc2Ic2m6RF81XEwf8OX2JYxo6FHCsY3I1jWt3aGgA+I3WLG4RlNhfTmmZaD2ZgEF7Q4ZLtkiRMSNitPakHIO87UTbu7kneOlz70mJcQIJmH0i7YD5xsADbf3ayq3oJbCkcrA2jR7uozOyNM3kky8k6zluqqoq5qZqZHAOLslNrpBaJBDnO7xFzECSAteCGVoZ9Qlvk2zf8uVFZ3fpdS8f+Nx/YlitltKqHNDmmQdD/LY9DokfUf9Fg/WeG/hDlDqZBL27nvN2d16P0vvodiLdR4q2Sjn475Q1lV/aU2xTcQBTe4ghpI7xePwrXgMoYGNEZAGFuhaWjSPeDuCDusfFarhSrs1PYvIJMd3Kc0neJHjPQk63UiDnF3b7BzdcvlJg7T1Myy46NKEgfKFbJicejl9YAgyZO8zfNzutAqhefq+kWFaT88D9kON/IKn/mvDTEu1icvv93is+p013R09Kb7M9JXrDI/7J+CSg+CDpnAJHJ8CfaPw9V5tvpXhntcJcLEXb01toF1KHFqFQw2oCfMfEKepBvTHpzS4MPpc+auBj++/fpr0vEmhgq0x9EFo8rfsXlPSR01sFH98PxsXp+N+vX+274qL3M019KOXnzcR4ef0T7Yeuw2qYC4FGsx3EsHlIIaSDGgs+0rTU4sxogEuPIaeZKRrJiSbijo1gXd3Y+t1H1fPf+aijYv+0PZkavLcV4+5jS4uDBFgBLvATdx6BcfC+mIaXEvqHKZOZshwOUB2QXA2Gmq0+pFcsi6Umeye7/5DDfd6/wCCoq/S+tOFqD9Kn+MLj8E423FYqlVaQQ2hXEgEf2VR1wdFXxjiprUCBlLTlMiToec8wueS+o3g9fY93ja57R+nrH4ricDee14gRqXUPjWWLj2Oq9vWYKhaBUdEAc9zCy8Nxb2txr2nvE4eSROvayYVbWiKD2d3iNQl+Dk/9dR/eSji1El01WkZIN7a6df5Lz2EqPfiMK573O/KaQubeuNBoFn+SgtcLWyRb7X8lrJZP9EwdHoOF12tovdmgOY4Ak+tNfEwJOpMrPj6rX0MmYEuxVQgc8jRJHmIWemPyWn4n3YioP2qktEU+lfEj3N/iuaev7NtbO/jsU01z87LYrg3Ayy+nIkbWI/anoY1hJAeIMADQGGgRBXncZUArVoGnaf6jVnNfug6S9wv0DF0TMOCPW8RquimQbh7yPHsK8H3q5xNmgDLMkc7zc9TE/zXlcFiyXMYXGO+YN79lUHlqt7eNOt3B7d/YravZHB1o6Vesfk7r2+Tnb/trZXqu7wmLkX8YXlMXxKt2ZYA0N7MA2M5csOvOsJOI1KpqVQ5xI7R8A6QHEWG2yZImDO9gcS1gy5w3vwO8AT3Gac9VbhyG1KkGB2NAC+wNcD3LyOIw5c1pFoJ8PzdL+BVFNsNqix71KZiwy1TfZVNUVwdntahDqgkgjs3a3HrNSOcQxwkwKgIveBUAud/V15QvL4es0AtL2A5Q6C62W9/C2oWo4mrF3jLLbGHRJYXd5ZzRfTZ6uIJPM/y+ACprv79H7b/APRqLzh4/VOjqZJM25bmxPRZm8dLnNms3uioZ7oynsqm8RotOSowoM9mH7KQ7qvK0vSIN9d7J8Rf3q8elWHHrPA5w4GPJM4j05HY4i85al/+nqjyIC2srmBfYcuS8vW9JsK4PHagTSc0SNSYA8tbq2l6U4PKycQ27Rs61rza2hTKPyMZVweicZuULgO9K8GLduPY7+CEyj8kxl8HzarSAkTJIFhJPkfNQXMAnLfQkkx0WOhjXOJZcGCBeFqpcNrO9VjjlMOgAgGNLHWF8iz7A9HFHvEdkI1NrDqZXQ4bxSk0warCTe1tAd15tlelmE3vqGgSNhfVdWvgcLSdLswhrXXdtrYE+HsWWkEz0JxLalTDFrgR2rLgz9Nv8F6T0iM4qvN4rOjyNl4vhlem6qzswA0VqcxzLhPwXR9LuOPp4/FsDZArOaJNsw3teLj2Lo3JQWJzSi5uzq8DZGPwkbvPwcuRV4vkeWvpmI1FTJDrWIyEwb3nkr/QviDq+Mw7ngAtqZe7MeoTInxXkaNXEm4zPGY6jPceP+7KynLFbJGMbej0ny6kRai+TAzOdnJmTlDnERryVJxDGgE0gDMwA3XW0HvFYqHCcZUH5kum5c85ddIlwj2K+j6P1DZ2IpUTMa5zIJ7sAiYg7rk18s6Kl2Oz6NVGPxDQO6BRrh28TQeTABPNZHYWmygezz5QGxmBA1vGbvbDWV0PROiyli6bWZu6yrmJEZiKT5IBOnJczG+lXbUzQNNrJeOUkAy3crpXtOd8nquN0CK9Z3Zkgv5hs6aEmFzqOEL245gfkObDmSGuj84YIBA3XmPTzE4gYvEOcXOpPq/NDMcpb3QDDXWvzuuVivSN9Om7Dub+dewvc4ukZM+XQ6EkzJ2CKUre/wABxVLR7XA4SrTxOEc+s17flFMQAG3zg5j0Am5XBr08XTe5hqtJa3Me82IJsfVvvbZS70iwlJmelTLniI11IgnMZNohcLFcQfVqVMzjDiC4awG5oaHR1KkerNll04o9txnGdjgqbHVA2oCdIOY9tmt0gyuThuPNIwxL82Q13VbgEl4YGuHP1XSvJY7EPsAC5sySTmjxHOFno4ocoOaNNTMQumcqMYRPU4jjHfxD8z8tQVIvBaHPDpB6REddt+Xh8YS0nM53g8iTOpF+i5ry7tC6e6RAHMi8Qed116XDj2TqznReA0AA+JM8zHksubXLKoXwUs4m+m8lpddrmaF0BzHNk+TjyhUDEukBpJaLRmIjw6aJGVSLmLCbe23VVYjHNa4AyS4XjrpdXJsmKNJr1O4JMAgy4k5TrIBT1K3a5nFznEuc4kk3LjLiY63WWs8/RkySLxt47WSMF5sLez/0mYxRdiHuixJ53JvIJsdZ9tlbTxJy3GpkiYEtkNt5lZ6riI3DtzPL+SQVmiAba62uImPemTGJFR1RwJbl1taIvoequZUeGA2JEW3MWi+/VZX4gOHcJ1gzp7FdQaC2RYG+pO0xboljEijxF+bN6tiCGzN+uvl0VlfExlbLZjT+eyx0QQ9xebT05xa9ogq4Ug8tc3KTEDx1vG2qZCi9tU+pIkixG3UpDmMAOcBlN4i4PI3VVR784YGke4+9VsfVaYdAsDAgnLsdd0yFGypiGu+bm+p5np0VDXuYTlMyRYwIG5ndGNORoeAS6Ym+nUxEWVTWuJdMZbesRGsWG6mQotdTa6+bX/fJCZmCdFj8f4IV9QuH2O1wPjDqVM02NAc4mXOMiSbQB0gXlX0KeIcZbUfq4fnDBN5gbC6hC80nR6UrRfQ9CsRUOaGTrLnCOewJWv8A5Eric1SjpAEvInn6qELabxs5S91E4LgbsJVphz2PL6tM9wOEEEAySL6hdX014HTfisY9uZz3VSfXyNaXWkQDMEIQtSk/TTJGKzaM3oTgauErUalUAtZULi5rpJkui0AnZdOrj8RTF6tLc91jm2GwAHvJQhcJdWT0dY9NLZy+yfi3F767HNboBTcYdue9CtHo/QEl7swJEg0mak9BzQhc5SadI6JKi3Bvw2HOek4tcGvGbKYiHA9wQOY03XIxOJwvZNazO7vCcrWMcLzdxbptYIQtxbfLMNJcI4/EuImpkYHVMoBiXB3rRpLbQfFYMZTbiXNfUc5zgQXGbutEadAPJCF2jrg5vZaylTEENcYkCXWExO/RGMoNzssc0TAywQOc6+alCXsDFoPd7PQk2ytBGwtdY30XudnaSLwBlbAtveT4oQl0GjRiOHOqZJaTAuAWgdZ5rXgq76eZjKQcGRIflcINpufghCzd6ZqqLKOCJc97m5QXZm3BDZAsANteondc8+j4q1DeSHFzspIBkCQJuN/apQsqbV0VxRsw/B6mWW0wBnGQ5gJGgs0zz1WZ/ozUAJk7kwREiTaTOyEIpsmKNnDuHVH+qxrh3r5oy+rYA/a960v4e6HMLBYX9UwHSJE22KlCWWjFR4D2WZ0AtADruv1Eb6zdPXoCA/K24iCBlFgRLRbbZShMm9iqMTTkLqWUOIE8xMF1iQCrcGwDM8HsnE94DMS61hIMDUoQq2Ei9jaYkvqOqaxLbib5Rcb/AAUPZTF2SP1W/EklCFLZaEw9PDEy4PMndjORub3T0aeC5VZ6U6XjFzp/BCFp/kioj5i98RqYlzNNkIQoK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Alta Wind Energy Centre (AWEC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2451"/>
            <a:ext cx="2203860" cy="147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1600" y="3549134"/>
            <a:ext cx="25908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ANO- 1,800 MW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91696" y="5615604"/>
            <a:ext cx="2174363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Alta Wind Energy- 1,079 MW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5615603"/>
            <a:ext cx="21591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Solar Star – 579 MW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5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447501" cy="669472"/>
          </a:xfrm>
        </p:spPr>
        <p:txBody>
          <a:bodyPr/>
          <a:lstStyle/>
          <a:p>
            <a:r>
              <a:rPr lang="en-US" dirty="0" smtClean="0"/>
              <a:t>Renewable in the U.S.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33600"/>
            <a:ext cx="8852229" cy="3358787"/>
          </a:xfrm>
        </p:spPr>
      </p:pic>
      <p:sp>
        <p:nvSpPr>
          <p:cNvPr id="3" name="TextBox 2"/>
          <p:cNvSpPr txBox="1"/>
          <p:nvPr/>
        </p:nvSpPr>
        <p:spPr>
          <a:xfrm>
            <a:off x="5410200" y="4191000"/>
            <a:ext cx="27432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2014 -     6,247 MW</a:t>
            </a:r>
          </a:p>
          <a:p>
            <a:r>
              <a:rPr lang="en-US" sz="1600" b="1" dirty="0" smtClean="0"/>
              <a:t>2015 -     5,480 MW (Est.)</a:t>
            </a:r>
          </a:p>
        </p:txBody>
      </p:sp>
    </p:spTree>
    <p:extLst>
      <p:ext uri="{BB962C8B-B14F-4D97-AF65-F5344CB8AC3E}">
        <p14:creationId xmlns:p14="http://schemas.microsoft.com/office/powerpoint/2010/main" val="289689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Duck Curve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1" y="1295401"/>
            <a:ext cx="6589923" cy="5045410"/>
          </a:xfrm>
        </p:spPr>
      </p:pic>
      <p:sp>
        <p:nvSpPr>
          <p:cNvPr id="10" name="TextBox 9"/>
          <p:cNvSpPr txBox="1"/>
          <p:nvPr/>
        </p:nvSpPr>
        <p:spPr>
          <a:xfrm>
            <a:off x="7349490" y="2895600"/>
            <a:ext cx="1303020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CA may be reliant on its neighbor NV for generation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8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 Price Inelasticity</a:t>
            </a:r>
            <a:endParaRPr lang="en-US" dirty="0"/>
          </a:p>
        </p:txBody>
      </p:sp>
      <p:pic>
        <p:nvPicPr>
          <p:cNvPr id="3074" name="Picture 2" descr="Graph of New York City wholesale, on-peak electricity price, as described in the article tex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6" y="2150902"/>
            <a:ext cx="8042594" cy="4021297"/>
          </a:xfrm>
          <a:prstGeom prst="rect">
            <a:avLst/>
          </a:prstGeom>
          <a:solidFill>
            <a:schemeClr val="tx2"/>
          </a:solidFill>
        </p:spPr>
      </p:pic>
      <p:cxnSp>
        <p:nvCxnSpPr>
          <p:cNvPr id="5" name="Straight Connector 4"/>
          <p:cNvCxnSpPr/>
          <p:nvPr/>
        </p:nvCxnSpPr>
        <p:spPr>
          <a:xfrm>
            <a:off x="685800" y="4800600"/>
            <a:ext cx="7338093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18261" y="4569768"/>
            <a:ext cx="13084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>
                <a:solidFill>
                  <a:srgbClr val="0070C0"/>
                </a:solidFill>
              </a:rPr>
              <a:t>Average Retail Price</a:t>
            </a:r>
          </a:p>
        </p:txBody>
      </p:sp>
    </p:spTree>
    <p:extLst>
      <p:ext uri="{BB962C8B-B14F-4D97-AF65-F5344CB8AC3E}">
        <p14:creationId xmlns:p14="http://schemas.microsoft.com/office/powerpoint/2010/main" val="39182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in Conflict</a:t>
            </a:r>
            <a:br>
              <a:rPr lang="en-US" dirty="0" smtClean="0"/>
            </a:br>
            <a:r>
              <a:rPr lang="en-US" sz="2100" i="1" dirty="0"/>
              <a:t>Reliable, Cheap, Clean, and </a:t>
            </a:r>
            <a:r>
              <a:rPr lang="en-US" sz="2100" i="1" dirty="0" smtClean="0"/>
              <a:t> Appealing</a:t>
            </a:r>
            <a:endParaRPr lang="en-US" sz="21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727326"/>
              </p:ext>
            </p:extLst>
          </p:nvPr>
        </p:nvGraphicFramePr>
        <p:xfrm>
          <a:off x="834322" y="2329145"/>
          <a:ext cx="6096000" cy="3427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Fuel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Reliable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Cheap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Clean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Appealing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243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COAL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243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NUCLEAR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243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SOLAR &amp; WIND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243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NATURAL GAS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243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HYDRO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243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THE GRID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568" y="2620226"/>
            <a:ext cx="380047" cy="38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22" y="2620226"/>
            <a:ext cx="380047" cy="38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568" y="3142328"/>
            <a:ext cx="380047" cy="38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588" y="3142328"/>
            <a:ext cx="380047" cy="38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587" y="3704443"/>
            <a:ext cx="380047" cy="38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042" y="3667495"/>
            <a:ext cx="380047" cy="38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407" y="4258596"/>
            <a:ext cx="380047" cy="38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683" y="4353607"/>
            <a:ext cx="190024" cy="1900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71" y="4276857"/>
            <a:ext cx="190024" cy="1900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588" y="4739674"/>
            <a:ext cx="380047" cy="38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407" y="4722726"/>
            <a:ext cx="380047" cy="38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19849797">
            <a:off x="1976872" y="3778187"/>
            <a:ext cx="455011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BALANCED PORTFOLIO!!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60" y="5225027"/>
            <a:ext cx="380047" cy="38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10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543800" cy="659675"/>
          </a:xfrm>
        </p:spPr>
        <p:txBody>
          <a:bodyPr/>
          <a:lstStyle/>
          <a:p>
            <a:r>
              <a:rPr lang="en-US" dirty="0" smtClean="0"/>
              <a:t>Industry Needs for Near- &amp; Long Term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524000"/>
            <a:ext cx="6447501" cy="2910580"/>
          </a:xfrm>
        </p:spPr>
        <p:txBody>
          <a:bodyPr>
            <a:noAutofit/>
          </a:bodyPr>
          <a:lstStyle/>
          <a:p>
            <a:r>
              <a:rPr lang="en-US" sz="2400" dirty="0"/>
              <a:t>Increased use of information and operational technologies for immediate line of sight and situational awareness</a:t>
            </a:r>
          </a:p>
          <a:p>
            <a:pPr lvl="1"/>
            <a:r>
              <a:rPr lang="en-US" sz="2400" dirty="0"/>
              <a:t>Smart Monitoring</a:t>
            </a:r>
          </a:p>
          <a:p>
            <a:pPr lvl="1"/>
            <a:r>
              <a:rPr lang="en-US" sz="2400" dirty="0"/>
              <a:t>Performance-based procurement</a:t>
            </a:r>
          </a:p>
          <a:p>
            <a:pPr lvl="1"/>
            <a:r>
              <a:rPr lang="en-US" sz="2400" dirty="0"/>
              <a:t>Integration with social media</a:t>
            </a:r>
          </a:p>
          <a:p>
            <a:r>
              <a:rPr lang="en-US" sz="2400" dirty="0"/>
              <a:t>Distributed Generation--- Grid Integration, GHG Emission concerns</a:t>
            </a:r>
          </a:p>
          <a:p>
            <a:r>
              <a:rPr lang="en-US" sz="2400" dirty="0"/>
              <a:t>Grid Modernization</a:t>
            </a:r>
          </a:p>
          <a:p>
            <a:r>
              <a:rPr lang="en-US" sz="2400" dirty="0"/>
              <a:t>Cybersecurity</a:t>
            </a:r>
          </a:p>
          <a:p>
            <a:r>
              <a:rPr lang="en-US" sz="2400" dirty="0"/>
              <a:t>Customer-Centric Approach: A Resource for Load Management</a:t>
            </a:r>
          </a:p>
        </p:txBody>
      </p:sp>
    </p:spTree>
    <p:extLst>
      <p:ext uri="{BB962C8B-B14F-4D97-AF65-F5344CB8AC3E}">
        <p14:creationId xmlns:p14="http://schemas.microsoft.com/office/powerpoint/2010/main" val="35458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8002" y="1417638"/>
            <a:ext cx="3861524" cy="460216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“Embracing Disruption- Developing Leadership Role for Utilities”. </a:t>
            </a:r>
          </a:p>
          <a:p>
            <a:pPr marL="0" indent="0">
              <a:buNone/>
            </a:pPr>
            <a:r>
              <a:rPr lang="en-US" sz="1275" i="1" dirty="0"/>
              <a:t>Public Utilities Fortnightly. January 2014</a:t>
            </a:r>
            <a:r>
              <a:rPr lang="en-US" sz="1800" i="1" dirty="0"/>
              <a:t>.</a:t>
            </a:r>
            <a:endParaRPr lang="en-US" sz="1800" dirty="0"/>
          </a:p>
          <a:p>
            <a:r>
              <a:rPr lang="en-US" sz="2400" dirty="0"/>
              <a:t>“Correlation Processing– Big Data in Action”. </a:t>
            </a:r>
          </a:p>
          <a:p>
            <a:pPr marL="0" indent="0">
              <a:buNone/>
            </a:pPr>
            <a:r>
              <a:rPr lang="en-US" sz="1275" i="1" dirty="0"/>
              <a:t>Public Utilities Fortnightly. February 2014.</a:t>
            </a:r>
            <a:endParaRPr lang="en-US" sz="1275" dirty="0"/>
          </a:p>
          <a:p>
            <a:r>
              <a:rPr lang="en-US" sz="2400" dirty="0"/>
              <a:t>“Wireless Sensor Networks- Equipment Health Monitoring for the Modern Utility”.</a:t>
            </a:r>
          </a:p>
          <a:p>
            <a:pPr marL="0" indent="0">
              <a:buNone/>
            </a:pPr>
            <a:r>
              <a:rPr lang="en-US" sz="1275" i="1" dirty="0"/>
              <a:t>Public Utilities Fortnightly. July 2014</a:t>
            </a:r>
            <a:endParaRPr lang="en-US" sz="1275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2088">
            <a:off x="4800601" y="1714500"/>
            <a:ext cx="3647399" cy="354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14701"/>
            <a:ext cx="3581400" cy="238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65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75" y="1295400"/>
            <a:ext cx="7543800" cy="2910580"/>
          </a:xfrm>
        </p:spPr>
        <p:txBody>
          <a:bodyPr/>
          <a:lstStyle/>
          <a:p>
            <a:r>
              <a:rPr lang="en-US" sz="2000" dirty="0" smtClean="0"/>
              <a:t>The Energy Information Agency (EIA) of DOE</a:t>
            </a:r>
          </a:p>
          <a:p>
            <a:r>
              <a:rPr lang="en-US" sz="2000" dirty="0" smtClean="0"/>
              <a:t>EPRI</a:t>
            </a:r>
          </a:p>
          <a:p>
            <a:r>
              <a:rPr lang="en-US" sz="2000" dirty="0" smtClean="0"/>
              <a:t>Scott Madden</a:t>
            </a:r>
          </a:p>
          <a:p>
            <a:r>
              <a:rPr lang="en-US" sz="2000" dirty="0" smtClean="0"/>
              <a:t>Brattle Group</a:t>
            </a:r>
          </a:p>
          <a:p>
            <a:r>
              <a:rPr lang="en-US" sz="2000" dirty="0" smtClean="0"/>
              <a:t>Interview with Matt Wald by EPRI Journal, July 2015</a:t>
            </a:r>
          </a:p>
          <a:p>
            <a:r>
              <a:rPr lang="en-US" sz="2000" dirty="0" smtClean="0"/>
              <a:t>DSIRE- NC Clean Energy Consortium</a:t>
            </a:r>
          </a:p>
          <a:p>
            <a:r>
              <a:rPr lang="en-US" sz="2000" dirty="0" smtClean="0"/>
              <a:t>Discussions with colleagues at TVA, Duke Energy and UNC Charlotte</a:t>
            </a:r>
          </a:p>
          <a:p>
            <a:r>
              <a:rPr lang="en-US" sz="2000" dirty="0" err="1" smtClean="0"/>
              <a:t>Greentech</a:t>
            </a:r>
            <a:r>
              <a:rPr lang="en-US" sz="2000" dirty="0" smtClean="0"/>
              <a:t> Media article on “Germany and Renewables”</a:t>
            </a:r>
          </a:p>
          <a:p>
            <a:r>
              <a:rPr lang="en-US" sz="2000" dirty="0" smtClean="0"/>
              <a:t>Andrea Miksch, Visiting KIT Student at UNC Charlotte EPIC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85800" y="5281038"/>
            <a:ext cx="6248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rgbClr val="0070C0"/>
                </a:solidFill>
              </a:rPr>
              <a:t>http://www.utilitydive.com/news/the-top-10-trends-transforming-the-electric-power-sector/405798/</a:t>
            </a:r>
          </a:p>
        </p:txBody>
      </p:sp>
    </p:spTree>
    <p:extLst>
      <p:ext uri="{BB962C8B-B14F-4D97-AF65-F5344CB8AC3E}">
        <p14:creationId xmlns:p14="http://schemas.microsoft.com/office/powerpoint/2010/main" val="8086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44" y="682711"/>
            <a:ext cx="7592256" cy="4874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35" y="1821445"/>
            <a:ext cx="3469910" cy="1778256"/>
          </a:xfrm>
          <a:prstGeom prst="rect">
            <a:avLst/>
          </a:prstGeom>
        </p:spPr>
      </p:pic>
      <p:pic>
        <p:nvPicPr>
          <p:cNvPr id="5" name="Picture 4" descr="http://chaptpsnet.cha.tva.gov:8061/photos/string-line.gif"/>
          <p:cNvPicPr>
            <a:picLocks noChangeAspect="1" noChangeArrowheads="1"/>
          </p:cNvPicPr>
          <p:nvPr/>
        </p:nvPicPr>
        <p:blipFill>
          <a:blip r:embed="rId4"/>
          <a:srcRect t="14832" b="15847"/>
          <a:stretch>
            <a:fillRect/>
          </a:stretch>
        </p:blipFill>
        <p:spPr bwMode="auto">
          <a:xfrm>
            <a:off x="3012219" y="5059326"/>
            <a:ext cx="613526" cy="497427"/>
          </a:xfrm>
          <a:prstGeom prst="rect">
            <a:avLst/>
          </a:prstGeom>
          <a:noFill/>
        </p:spPr>
      </p:pic>
      <p:pic>
        <p:nvPicPr>
          <p:cNvPr id="6" name="Picture 5" descr="lowcost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31495" y="4982707"/>
            <a:ext cx="765395" cy="57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wcos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00330" y="1596090"/>
            <a:ext cx="2224371" cy="1668278"/>
          </a:xfrm>
          <a:prstGeom prst="rect">
            <a:avLst/>
          </a:prstGeom>
        </p:spPr>
      </p:pic>
      <p:pic>
        <p:nvPicPr>
          <p:cNvPr id="6" name="Picture 5" descr="lowcost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03193" y="4334619"/>
            <a:ext cx="2221508" cy="1666131"/>
          </a:xfrm>
          <a:prstGeom prst="rect">
            <a:avLst/>
          </a:prstGeom>
        </p:spPr>
      </p:pic>
      <p:pic>
        <p:nvPicPr>
          <p:cNvPr id="7" name="Picture 6" descr="lowcost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6701" y="4332473"/>
            <a:ext cx="2224371" cy="1668278"/>
          </a:xfrm>
          <a:prstGeom prst="rect">
            <a:avLst/>
          </a:prstGeom>
        </p:spPr>
      </p:pic>
      <p:pic>
        <p:nvPicPr>
          <p:cNvPr id="8" name="Picture 7" descr="lowcost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94552" y="3053595"/>
            <a:ext cx="2202298" cy="1651724"/>
          </a:xfrm>
          <a:prstGeom prst="rect">
            <a:avLst/>
          </a:prstGeom>
        </p:spPr>
      </p:pic>
      <p:grpSp>
        <p:nvGrpSpPr>
          <p:cNvPr id="12" name="Group 16"/>
          <p:cNvGrpSpPr/>
          <p:nvPr/>
        </p:nvGrpSpPr>
        <p:grpSpPr>
          <a:xfrm>
            <a:off x="205975" y="956111"/>
            <a:ext cx="6148388" cy="509243"/>
            <a:chOff x="898525" y="387809"/>
            <a:chExt cx="8197850" cy="678991"/>
          </a:xfrm>
        </p:grpSpPr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898525" y="387809"/>
              <a:ext cx="8197850" cy="5883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866" tIns="33338" rIns="67866" bIns="33338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700" dirty="0">
                  <a:solidFill>
                    <a:srgbClr val="000066"/>
                  </a:solidFill>
                  <a:latin typeface="Tahoma" pitchFamily="34" charset="0"/>
                </a:rPr>
                <a:t>Results We Can See Today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524000" y="1065212"/>
              <a:ext cx="6934200" cy="1588"/>
            </a:xfrm>
            <a:prstGeom prst="line">
              <a:avLst/>
            </a:prstGeom>
            <a:ln w="1905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lowcost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66702" y="1605571"/>
            <a:ext cx="2221510" cy="1666133"/>
          </a:xfrm>
          <a:prstGeom prst="rect">
            <a:avLst/>
          </a:prstGeom>
        </p:spPr>
      </p:pic>
      <p:sp>
        <p:nvSpPr>
          <p:cNvPr id="1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671198" y="5755482"/>
            <a:ext cx="329803" cy="24526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9056" tIns="34529" rIns="69056" bIns="34529" numCol="1" rtlCol="0" anchor="ctr" anchorCtr="0" compatLnSpc="1">
            <a:prstTxWarp prst="textNoShape">
              <a:avLst/>
            </a:prstTxWarp>
          </a:bodyPr>
          <a:lstStyle/>
          <a:p>
            <a:pPr algn="r" eaLnBrk="0" hangingPunct="0"/>
            <a:fld id="{D5ABE2DC-2C86-42DC-9129-0C54122C2FDE}" type="slidenum">
              <a:rPr lang="en-US" sz="750">
                <a:solidFill>
                  <a:srgbClr val="000066"/>
                </a:solidFill>
                <a:latin typeface="Tahoma" pitchFamily="34" charset="0"/>
              </a:rPr>
              <a:pPr algn="r" eaLnBrk="0" hangingPunct="0"/>
              <a:t>5</a:t>
            </a:fld>
            <a:endParaRPr lang="en-US" sz="750" dirty="0">
              <a:solidFill>
                <a:srgbClr val="000066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64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21770" y="3640950"/>
            <a:ext cx="1069181" cy="772715"/>
            <a:chOff x="1326" y="2329"/>
            <a:chExt cx="898" cy="649"/>
          </a:xfrm>
        </p:grpSpPr>
        <p:pic>
          <p:nvPicPr>
            <p:cNvPr id="397316" name="Picture 4" descr="Cooling Tower_v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53" y="2329"/>
              <a:ext cx="271" cy="381"/>
            </a:xfrm>
            <a:prstGeom prst="rect">
              <a:avLst/>
            </a:prstGeom>
            <a:noFill/>
          </p:spPr>
        </p:pic>
        <p:pic>
          <p:nvPicPr>
            <p:cNvPr id="397317" name="Picture 5" descr="Pon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26" y="2725"/>
              <a:ext cx="626" cy="253"/>
            </a:xfrm>
            <a:prstGeom prst="rect">
              <a:avLst/>
            </a:prstGeom>
            <a:noFill/>
          </p:spPr>
        </p:pic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070497" y="2283636"/>
            <a:ext cx="5089922" cy="1651397"/>
            <a:chOff x="779" y="1189"/>
            <a:chExt cx="4275" cy="1387"/>
          </a:xfrm>
        </p:grpSpPr>
        <p:sp>
          <p:nvSpPr>
            <p:cNvPr id="397329" name="Line 17"/>
            <p:cNvSpPr>
              <a:spLocks noChangeShapeType="1"/>
            </p:cNvSpPr>
            <p:nvPr/>
          </p:nvSpPr>
          <p:spPr bwMode="auto">
            <a:xfrm flipH="1" flipV="1">
              <a:off x="825" y="1396"/>
              <a:ext cx="470" cy="281"/>
            </a:xfrm>
            <a:prstGeom prst="line">
              <a:avLst/>
            </a:prstGeom>
            <a:noFill/>
            <a:ln w="762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7330" name="Line 18"/>
            <p:cNvSpPr>
              <a:spLocks noChangeShapeType="1"/>
            </p:cNvSpPr>
            <p:nvPr/>
          </p:nvSpPr>
          <p:spPr bwMode="auto">
            <a:xfrm flipV="1">
              <a:off x="1405" y="1189"/>
              <a:ext cx="93" cy="484"/>
            </a:xfrm>
            <a:prstGeom prst="line">
              <a:avLst/>
            </a:prstGeom>
            <a:noFill/>
            <a:ln w="762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7331" name="Line 19"/>
            <p:cNvSpPr>
              <a:spLocks noChangeShapeType="1"/>
            </p:cNvSpPr>
            <p:nvPr/>
          </p:nvSpPr>
          <p:spPr bwMode="auto">
            <a:xfrm flipV="1">
              <a:off x="1705" y="1589"/>
              <a:ext cx="328" cy="342"/>
            </a:xfrm>
            <a:prstGeom prst="line">
              <a:avLst/>
            </a:prstGeom>
            <a:noFill/>
            <a:ln w="762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7332" name="Line 20"/>
            <p:cNvSpPr>
              <a:spLocks noChangeShapeType="1"/>
            </p:cNvSpPr>
            <p:nvPr/>
          </p:nvSpPr>
          <p:spPr bwMode="auto">
            <a:xfrm flipV="1">
              <a:off x="779" y="2152"/>
              <a:ext cx="539" cy="286"/>
            </a:xfrm>
            <a:prstGeom prst="line">
              <a:avLst/>
            </a:prstGeom>
            <a:noFill/>
            <a:ln w="762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7333" name="Freeform 21"/>
            <p:cNvSpPr>
              <a:spLocks/>
            </p:cNvSpPr>
            <p:nvPr/>
          </p:nvSpPr>
          <p:spPr bwMode="auto">
            <a:xfrm>
              <a:off x="1373" y="2175"/>
              <a:ext cx="433" cy="4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3" y="152"/>
                </a:cxn>
                <a:cxn ang="0">
                  <a:pos x="433" y="401"/>
                </a:cxn>
              </a:cxnLst>
              <a:rect l="0" t="0" r="r" b="b"/>
              <a:pathLst>
                <a:path w="433" h="401">
                  <a:moveTo>
                    <a:pt x="0" y="0"/>
                  </a:moveTo>
                  <a:lnTo>
                    <a:pt x="263" y="152"/>
                  </a:lnTo>
                  <a:lnTo>
                    <a:pt x="433" y="401"/>
                  </a:lnTo>
                </a:path>
              </a:pathLst>
            </a:custGeom>
            <a:noFill/>
            <a:ln w="76200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7334" name="Line 22"/>
            <p:cNvSpPr>
              <a:spLocks noChangeShapeType="1"/>
            </p:cNvSpPr>
            <p:nvPr/>
          </p:nvSpPr>
          <p:spPr bwMode="auto">
            <a:xfrm flipV="1">
              <a:off x="4513" y="1914"/>
              <a:ext cx="0" cy="629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7335" name="Line 23"/>
            <p:cNvSpPr>
              <a:spLocks noChangeShapeType="1"/>
            </p:cNvSpPr>
            <p:nvPr/>
          </p:nvSpPr>
          <p:spPr bwMode="auto">
            <a:xfrm flipV="1">
              <a:off x="3684" y="1271"/>
              <a:ext cx="0" cy="655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7336" name="Line 24"/>
            <p:cNvSpPr>
              <a:spLocks noChangeShapeType="1"/>
            </p:cNvSpPr>
            <p:nvPr/>
          </p:nvSpPr>
          <p:spPr bwMode="auto">
            <a:xfrm flipV="1">
              <a:off x="4577" y="1270"/>
              <a:ext cx="0" cy="655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7337" name="Freeform 25"/>
            <p:cNvSpPr>
              <a:spLocks/>
            </p:cNvSpPr>
            <p:nvPr/>
          </p:nvSpPr>
          <p:spPr bwMode="auto">
            <a:xfrm>
              <a:off x="2776" y="1894"/>
              <a:ext cx="2278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69"/>
                </a:cxn>
                <a:cxn ang="0">
                  <a:pos x="2601" y="41"/>
                </a:cxn>
                <a:cxn ang="0">
                  <a:pos x="2619" y="31"/>
                </a:cxn>
                <a:cxn ang="0">
                  <a:pos x="0" y="0"/>
                </a:cxn>
              </a:cxnLst>
              <a:rect l="0" t="0" r="r" b="b"/>
              <a:pathLst>
                <a:path w="2619" h="69">
                  <a:moveTo>
                    <a:pt x="0" y="0"/>
                  </a:moveTo>
                  <a:lnTo>
                    <a:pt x="2" y="69"/>
                  </a:lnTo>
                  <a:lnTo>
                    <a:pt x="2601" y="41"/>
                  </a:lnTo>
                  <a:lnTo>
                    <a:pt x="2619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7338" name="Line 26"/>
            <p:cNvSpPr>
              <a:spLocks noChangeShapeType="1"/>
            </p:cNvSpPr>
            <p:nvPr/>
          </p:nvSpPr>
          <p:spPr bwMode="auto">
            <a:xfrm>
              <a:off x="1695" y="1930"/>
              <a:ext cx="953" cy="0"/>
            </a:xfrm>
            <a:prstGeom prst="line">
              <a:avLst/>
            </a:prstGeom>
            <a:noFill/>
            <a:ln w="1143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7339" name="Line 27"/>
            <p:cNvSpPr>
              <a:spLocks noChangeShapeType="1"/>
            </p:cNvSpPr>
            <p:nvPr/>
          </p:nvSpPr>
          <p:spPr bwMode="auto">
            <a:xfrm>
              <a:off x="4373" y="1436"/>
              <a:ext cx="382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pic>
        <p:nvPicPr>
          <p:cNvPr id="397341" name="Picture 29" descr="Hydro_iStock_144682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1386" y="2127664"/>
            <a:ext cx="867965" cy="600075"/>
          </a:xfrm>
          <a:prstGeom prst="rect">
            <a:avLst/>
          </a:prstGeom>
          <a:noFill/>
        </p:spPr>
      </p:pic>
      <p:pic>
        <p:nvPicPr>
          <p:cNvPr id="397342" name="Picture 30" descr="power pla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1820" y="3626662"/>
            <a:ext cx="569119" cy="691753"/>
          </a:xfrm>
          <a:prstGeom prst="rect">
            <a:avLst/>
          </a:prstGeom>
          <a:noFill/>
        </p:spPr>
      </p:pic>
      <p:pic>
        <p:nvPicPr>
          <p:cNvPr id="397343" name="Picture 31" descr="power pla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45194">
            <a:off x="2664619" y="1953834"/>
            <a:ext cx="628650" cy="597694"/>
          </a:xfrm>
          <a:prstGeom prst="rect">
            <a:avLst/>
          </a:prstGeom>
          <a:noFill/>
        </p:spPr>
      </p:pic>
      <p:pic>
        <p:nvPicPr>
          <p:cNvPr id="397344" name="Picture 32" descr="Nuclear_iStock_14565504Illustrat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3022" y="2375315"/>
            <a:ext cx="908447" cy="594122"/>
          </a:xfrm>
          <a:prstGeom prst="rect">
            <a:avLst/>
          </a:prstGeom>
          <a:noFill/>
        </p:spPr>
      </p:pic>
      <p:pic>
        <p:nvPicPr>
          <p:cNvPr id="397345" name="Picture 33" descr="factor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31145" y="3513553"/>
            <a:ext cx="808435" cy="659606"/>
          </a:xfrm>
          <a:prstGeom prst="rect">
            <a:avLst/>
          </a:prstGeom>
          <a:noFill/>
        </p:spPr>
      </p:pic>
      <p:pic>
        <p:nvPicPr>
          <p:cNvPr id="397352" name="Picture 40" descr="EDF render_Building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853523">
            <a:off x="5151835" y="2100281"/>
            <a:ext cx="638175" cy="606028"/>
          </a:xfrm>
          <a:prstGeom prst="rect">
            <a:avLst/>
          </a:prstGeom>
          <a:noFill/>
        </p:spPr>
      </p:pic>
      <p:pic>
        <p:nvPicPr>
          <p:cNvPr id="397353" name="Picture 41" descr="commercial cent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22183" y="3607612"/>
            <a:ext cx="935831" cy="845344"/>
          </a:xfrm>
          <a:prstGeom prst="rect">
            <a:avLst/>
          </a:prstGeom>
          <a:noFill/>
        </p:spPr>
      </p:pic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5949555" y="2062180"/>
            <a:ext cx="1215628" cy="652463"/>
            <a:chOff x="3112" y="1213"/>
            <a:chExt cx="1021" cy="548"/>
          </a:xfrm>
        </p:grpSpPr>
        <p:pic>
          <p:nvPicPr>
            <p:cNvPr id="397355" name="Picture 5" descr="house (green)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12" y="1442"/>
              <a:ext cx="336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7356" name="Picture 7" descr="house (green)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493" y="1213"/>
              <a:ext cx="336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7357" name="Picture 8" descr="house (green)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797" y="1459"/>
              <a:ext cx="336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7358" name="Picture 46" descr="EDF render_Building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87791" y="2796796"/>
            <a:ext cx="556022" cy="621506"/>
          </a:xfrm>
          <a:prstGeom prst="rect">
            <a:avLst/>
          </a:prstGeom>
          <a:noFill/>
        </p:spPr>
      </p:pic>
      <p:sp>
        <p:nvSpPr>
          <p:cNvPr id="397359" name="Line 47"/>
          <p:cNvSpPr>
            <a:spLocks noChangeShapeType="1"/>
          </p:cNvSpPr>
          <p:nvPr/>
        </p:nvSpPr>
        <p:spPr bwMode="auto">
          <a:xfrm flipH="1">
            <a:off x="3331370" y="2892046"/>
            <a:ext cx="202406" cy="20716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97360" name="Line 48"/>
          <p:cNvSpPr>
            <a:spLocks noChangeShapeType="1"/>
          </p:cNvSpPr>
          <p:nvPr/>
        </p:nvSpPr>
        <p:spPr bwMode="auto">
          <a:xfrm flipH="1">
            <a:off x="2899174" y="2536049"/>
            <a:ext cx="48815" cy="2845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97361" name="Line 49"/>
          <p:cNvSpPr>
            <a:spLocks noChangeShapeType="1"/>
          </p:cNvSpPr>
          <p:nvPr/>
        </p:nvSpPr>
        <p:spPr bwMode="auto">
          <a:xfrm flipV="1">
            <a:off x="2152650" y="3436161"/>
            <a:ext cx="406004" cy="21312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97362" name="Freeform 50"/>
          <p:cNvSpPr>
            <a:spLocks/>
          </p:cNvSpPr>
          <p:nvPr/>
        </p:nvSpPr>
        <p:spPr bwMode="auto">
          <a:xfrm>
            <a:off x="2849167" y="3589751"/>
            <a:ext cx="269081" cy="263129"/>
          </a:xfrm>
          <a:custGeom>
            <a:avLst/>
            <a:gdLst/>
            <a:ahLst/>
            <a:cxnLst>
              <a:cxn ang="0">
                <a:pos x="226" y="221"/>
              </a:cxn>
              <a:cxn ang="0">
                <a:pos x="148" y="92"/>
              </a:cxn>
              <a:cxn ang="0">
                <a:pos x="0" y="0"/>
              </a:cxn>
            </a:cxnLst>
            <a:rect l="0" t="0" r="r" b="b"/>
            <a:pathLst>
              <a:path w="226" h="221">
                <a:moveTo>
                  <a:pt x="226" y="221"/>
                </a:moveTo>
                <a:lnTo>
                  <a:pt x="148" y="92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97363" name="Line 51"/>
          <p:cNvSpPr>
            <a:spLocks noChangeShapeType="1"/>
          </p:cNvSpPr>
          <p:nvPr/>
        </p:nvSpPr>
        <p:spPr bwMode="auto">
          <a:xfrm>
            <a:off x="2207419" y="2656302"/>
            <a:ext cx="329804" cy="19764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pic>
        <p:nvPicPr>
          <p:cNvPr id="397364" name="Picture 52" descr="power distributi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92505" y="3654045"/>
            <a:ext cx="144065" cy="34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65" name="Picture 53" descr="power distributi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54205" y="2400318"/>
            <a:ext cx="144065" cy="348853"/>
          </a:xfrm>
          <a:prstGeom prst="rect">
            <a:avLst/>
          </a:prstGeom>
          <a:noFill/>
        </p:spPr>
      </p:pic>
      <p:pic>
        <p:nvPicPr>
          <p:cNvPr id="397366" name="Picture 54" descr="power distributi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41406" y="2667018"/>
            <a:ext cx="144066" cy="348853"/>
          </a:xfrm>
          <a:prstGeom prst="rect">
            <a:avLst/>
          </a:prstGeom>
          <a:noFill/>
        </p:spPr>
      </p:pic>
      <p:pic>
        <p:nvPicPr>
          <p:cNvPr id="397367" name="Picture 55" descr="power distributi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49592" y="2062181"/>
            <a:ext cx="144065" cy="348853"/>
          </a:xfrm>
          <a:prstGeom prst="rect">
            <a:avLst/>
          </a:prstGeom>
          <a:noFill/>
        </p:spPr>
      </p:pic>
      <p:sp>
        <p:nvSpPr>
          <p:cNvPr id="397383" name="Freeform 71"/>
          <p:cNvSpPr>
            <a:spLocks/>
          </p:cNvSpPr>
          <p:nvPr/>
        </p:nvSpPr>
        <p:spPr bwMode="auto">
          <a:xfrm>
            <a:off x="5180410" y="3226611"/>
            <a:ext cx="400050" cy="323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6" y="0"/>
              </a:cxn>
              <a:cxn ang="0">
                <a:pos x="336" y="272"/>
              </a:cxn>
            </a:cxnLst>
            <a:rect l="0" t="0" r="r" b="b"/>
            <a:pathLst>
              <a:path w="336" h="272">
                <a:moveTo>
                  <a:pt x="0" y="0"/>
                </a:moveTo>
                <a:lnTo>
                  <a:pt x="336" y="0"/>
                </a:lnTo>
                <a:lnTo>
                  <a:pt x="336" y="272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5106592" y="2678925"/>
            <a:ext cx="1955006" cy="953690"/>
            <a:chOff x="3329" y="1521"/>
            <a:chExt cx="1642" cy="801"/>
          </a:xfrm>
        </p:grpSpPr>
        <p:sp>
          <p:nvSpPr>
            <p:cNvPr id="397385" name="Freeform 73"/>
            <p:cNvSpPr>
              <a:spLocks/>
            </p:cNvSpPr>
            <p:nvPr/>
          </p:nvSpPr>
          <p:spPr bwMode="auto">
            <a:xfrm>
              <a:off x="4129" y="1981"/>
              <a:ext cx="336" cy="3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0"/>
                </a:cxn>
                <a:cxn ang="0">
                  <a:pos x="336" y="272"/>
                </a:cxn>
              </a:cxnLst>
              <a:rect l="0" t="0" r="r" b="b"/>
              <a:pathLst>
                <a:path w="336" h="272">
                  <a:moveTo>
                    <a:pt x="0" y="0"/>
                  </a:moveTo>
                  <a:lnTo>
                    <a:pt x="336" y="0"/>
                  </a:lnTo>
                  <a:lnTo>
                    <a:pt x="336" y="272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7386" name="Freeform 74"/>
            <p:cNvSpPr>
              <a:spLocks/>
            </p:cNvSpPr>
            <p:nvPr/>
          </p:nvSpPr>
          <p:spPr bwMode="auto">
            <a:xfrm>
              <a:off x="4229" y="1521"/>
              <a:ext cx="304" cy="364"/>
            </a:xfrm>
            <a:custGeom>
              <a:avLst/>
              <a:gdLst/>
              <a:ahLst/>
              <a:cxnLst>
                <a:cxn ang="0">
                  <a:pos x="0" y="364"/>
                </a:cxn>
                <a:cxn ang="0">
                  <a:pos x="304" y="364"/>
                </a:cxn>
                <a:cxn ang="0">
                  <a:pos x="304" y="0"/>
                </a:cxn>
              </a:cxnLst>
              <a:rect l="0" t="0" r="r" b="b"/>
              <a:pathLst>
                <a:path w="304" h="364">
                  <a:moveTo>
                    <a:pt x="0" y="364"/>
                  </a:moveTo>
                  <a:lnTo>
                    <a:pt x="304" y="364"/>
                  </a:lnTo>
                  <a:lnTo>
                    <a:pt x="304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7387" name="Line 75"/>
            <p:cNvSpPr>
              <a:spLocks noChangeShapeType="1"/>
            </p:cNvSpPr>
            <p:nvPr/>
          </p:nvSpPr>
          <p:spPr bwMode="auto">
            <a:xfrm>
              <a:off x="4653" y="1885"/>
              <a:ext cx="318" cy="0"/>
            </a:xfrm>
            <a:prstGeom prst="lin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7388" name="Freeform 76"/>
            <p:cNvSpPr>
              <a:spLocks/>
            </p:cNvSpPr>
            <p:nvPr/>
          </p:nvSpPr>
          <p:spPr bwMode="auto">
            <a:xfrm>
              <a:off x="3329" y="1575"/>
              <a:ext cx="304" cy="300"/>
            </a:xfrm>
            <a:custGeom>
              <a:avLst/>
              <a:gdLst/>
              <a:ahLst/>
              <a:cxnLst>
                <a:cxn ang="0">
                  <a:pos x="0" y="364"/>
                </a:cxn>
                <a:cxn ang="0">
                  <a:pos x="304" y="364"/>
                </a:cxn>
                <a:cxn ang="0">
                  <a:pos x="304" y="0"/>
                </a:cxn>
              </a:cxnLst>
              <a:rect l="0" t="0" r="r" b="b"/>
              <a:pathLst>
                <a:path w="304" h="364">
                  <a:moveTo>
                    <a:pt x="0" y="364"/>
                  </a:moveTo>
                  <a:lnTo>
                    <a:pt x="304" y="364"/>
                  </a:lnTo>
                  <a:lnTo>
                    <a:pt x="304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pic>
        <p:nvPicPr>
          <p:cNvPr id="397407" name="Picture 95" descr="Scrubb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77704" y="2215771"/>
            <a:ext cx="266700" cy="254794"/>
          </a:xfrm>
          <a:prstGeom prst="rect">
            <a:avLst/>
          </a:prstGeom>
          <a:noFill/>
        </p:spPr>
      </p:pic>
      <p:pic>
        <p:nvPicPr>
          <p:cNvPr id="397408" name="Picture 44" descr="substatio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80285" y="2867043"/>
            <a:ext cx="771525" cy="57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163367" y="2533669"/>
            <a:ext cx="1197769" cy="1012031"/>
            <a:chOff x="461" y="1399"/>
            <a:chExt cx="1006" cy="850"/>
          </a:xfrm>
        </p:grpSpPr>
        <p:sp>
          <p:nvSpPr>
            <p:cNvPr id="397347" name="AutoShape 35"/>
            <p:cNvSpPr>
              <a:spLocks noChangeArrowheads="1"/>
            </p:cNvSpPr>
            <p:nvPr/>
          </p:nvSpPr>
          <p:spPr bwMode="auto">
            <a:xfrm>
              <a:off x="595" y="1689"/>
              <a:ext cx="728" cy="484"/>
            </a:xfrm>
            <a:prstGeom prst="diamond">
              <a:avLst/>
            </a:prstGeom>
            <a:noFill/>
            <a:ln w="1143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7348" name="Picture 36" descr="Transmission Tower-a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05" y="1399"/>
              <a:ext cx="317" cy="397"/>
            </a:xfrm>
            <a:prstGeom prst="rect">
              <a:avLst/>
            </a:prstGeom>
            <a:noFill/>
          </p:spPr>
        </p:pic>
        <p:pic>
          <p:nvPicPr>
            <p:cNvPr id="397349" name="Picture 37" descr="Transmission Tower-a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05" y="1858"/>
              <a:ext cx="311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7350" name="Picture 38" descr="Transmission Tower-a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61" y="1634"/>
              <a:ext cx="317" cy="397"/>
            </a:xfrm>
            <a:prstGeom prst="rect">
              <a:avLst/>
            </a:prstGeom>
            <a:noFill/>
          </p:spPr>
        </p:pic>
        <p:pic>
          <p:nvPicPr>
            <p:cNvPr id="397351" name="Picture 39" descr="Transmission Tower-a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150" y="1634"/>
              <a:ext cx="317" cy="397"/>
            </a:xfrm>
            <a:prstGeom prst="rect">
              <a:avLst/>
            </a:prstGeom>
            <a:noFill/>
          </p:spPr>
        </p:pic>
      </p:grpSp>
      <p:pic>
        <p:nvPicPr>
          <p:cNvPr id="105" name="Picture 108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5781674" y="1949070"/>
            <a:ext cx="225029" cy="371475"/>
          </a:xfrm>
          <a:prstGeom prst="rect">
            <a:avLst/>
          </a:prstGeom>
          <a:noFill/>
        </p:spPr>
      </p:pic>
      <p:pic>
        <p:nvPicPr>
          <p:cNvPr id="108" name="Picture 110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7272338" y="2327690"/>
            <a:ext cx="246460" cy="365522"/>
          </a:xfrm>
          <a:prstGeom prst="rect">
            <a:avLst/>
          </a:prstGeom>
          <a:noFill/>
        </p:spPr>
      </p:pic>
      <p:pic>
        <p:nvPicPr>
          <p:cNvPr id="110" name="Picture 111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432248" y="3527159"/>
            <a:ext cx="225029" cy="371475"/>
          </a:xfrm>
          <a:prstGeom prst="rect">
            <a:avLst/>
          </a:prstGeom>
          <a:noFill/>
        </p:spPr>
      </p:pic>
      <p:pic>
        <p:nvPicPr>
          <p:cNvPr id="111" name="Picture 112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5473312" y="3654263"/>
            <a:ext cx="286940" cy="377429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2161580" y="4494379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Generation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929863" y="4494379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Customer</a:t>
            </a:r>
          </a:p>
        </p:txBody>
      </p:sp>
      <p:pic>
        <p:nvPicPr>
          <p:cNvPr id="62" name="Picture 109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7169803" y="3981568"/>
            <a:ext cx="276225" cy="388144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4234741" y="449437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Delivery</a:t>
            </a:r>
          </a:p>
        </p:txBody>
      </p:sp>
      <p:grpSp>
        <p:nvGrpSpPr>
          <p:cNvPr id="7" name="Group 2"/>
          <p:cNvGrpSpPr/>
          <p:nvPr/>
        </p:nvGrpSpPr>
        <p:grpSpPr>
          <a:xfrm>
            <a:off x="1371600" y="4914901"/>
            <a:ext cx="6400800" cy="676003"/>
            <a:chOff x="304800" y="5410200"/>
            <a:chExt cx="8534400" cy="901337"/>
          </a:xfrm>
        </p:grpSpPr>
        <p:sp>
          <p:nvSpPr>
            <p:cNvPr id="109" name="AutoShape 4"/>
            <p:cNvSpPr>
              <a:spLocks noChangeArrowheads="1"/>
            </p:cNvSpPr>
            <p:nvPr/>
          </p:nvSpPr>
          <p:spPr bwMode="auto">
            <a:xfrm>
              <a:off x="304800" y="5410200"/>
              <a:ext cx="8534400" cy="9013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2100" b="1" dirty="0"/>
            </a:p>
          </p:txBody>
        </p:sp>
        <p:sp>
          <p:nvSpPr>
            <p:cNvPr id="71" name="AutoShape 3"/>
            <p:cNvSpPr>
              <a:spLocks noChangeArrowheads="1"/>
            </p:cNvSpPr>
            <p:nvPr/>
          </p:nvSpPr>
          <p:spPr bwMode="auto">
            <a:xfrm>
              <a:off x="416256" y="5563303"/>
              <a:ext cx="1145403" cy="604401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50" b="1" dirty="0">
                  <a:solidFill>
                    <a:schemeClr val="bg1"/>
                  </a:solidFill>
                </a:rPr>
                <a:t>Base Load</a:t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b="1" dirty="0">
                  <a:solidFill>
                    <a:schemeClr val="bg1"/>
                  </a:solidFill>
                </a:rPr>
                <a:t>Generation</a:t>
              </a:r>
            </a:p>
          </p:txBody>
        </p:sp>
        <p:sp>
          <p:nvSpPr>
            <p:cNvPr id="72" name="AutoShape 4"/>
            <p:cNvSpPr>
              <a:spLocks noChangeArrowheads="1"/>
            </p:cNvSpPr>
            <p:nvPr/>
          </p:nvSpPr>
          <p:spPr bwMode="auto">
            <a:xfrm>
              <a:off x="1946693" y="5563303"/>
              <a:ext cx="1450557" cy="604401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50" b="1" dirty="0">
                  <a:solidFill>
                    <a:schemeClr val="bg1"/>
                  </a:solidFill>
                </a:rPr>
                <a:t>Load Following</a:t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b="1" dirty="0">
                  <a:solidFill>
                    <a:schemeClr val="bg1"/>
                  </a:solidFill>
                </a:rPr>
                <a:t>Generation</a:t>
              </a:r>
            </a:p>
          </p:txBody>
        </p:sp>
        <p:sp>
          <p:nvSpPr>
            <p:cNvPr id="73" name="Text Box 13"/>
            <p:cNvSpPr txBox="1">
              <a:spLocks noChangeArrowheads="1"/>
            </p:cNvSpPr>
            <p:nvPr/>
          </p:nvSpPr>
          <p:spPr bwMode="auto">
            <a:xfrm>
              <a:off x="1570516" y="5652989"/>
              <a:ext cx="395835" cy="430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500" b="1" dirty="0"/>
                <a:t>+</a:t>
              </a:r>
            </a:p>
          </p:txBody>
        </p:sp>
        <p:sp>
          <p:nvSpPr>
            <p:cNvPr id="69" name="AutoShape 6"/>
            <p:cNvSpPr>
              <a:spLocks noChangeArrowheads="1"/>
            </p:cNvSpPr>
            <p:nvPr/>
          </p:nvSpPr>
          <p:spPr bwMode="auto">
            <a:xfrm>
              <a:off x="5829872" y="5558105"/>
              <a:ext cx="1312727" cy="6096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50" b="1" dirty="0"/>
                <a:t>Customer</a:t>
              </a:r>
              <a:br>
                <a:rPr lang="en-US" sz="1050" b="1" dirty="0"/>
              </a:br>
              <a:r>
                <a:rPr lang="en-US" sz="1050" b="1" dirty="0"/>
                <a:t>Demand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05656" y="5558105"/>
              <a:ext cx="48560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86" name="AutoShape 4"/>
            <p:cNvSpPr>
              <a:spLocks noChangeArrowheads="1"/>
            </p:cNvSpPr>
            <p:nvPr/>
          </p:nvSpPr>
          <p:spPr bwMode="auto">
            <a:xfrm>
              <a:off x="4093829" y="5579225"/>
              <a:ext cx="1309246" cy="604401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50" b="1" dirty="0">
                  <a:solidFill>
                    <a:schemeClr val="bg1"/>
                  </a:solidFill>
                </a:rPr>
                <a:t>Bulk Energy</a:t>
              </a:r>
            </a:p>
            <a:p>
              <a:r>
                <a:rPr lang="en-US" sz="1050" b="1" dirty="0">
                  <a:solidFill>
                    <a:schemeClr val="bg1"/>
                  </a:solidFill>
                </a:rPr>
                <a:t>Storage</a:t>
              </a:r>
            </a:p>
          </p:txBody>
        </p:sp>
        <p:sp>
          <p:nvSpPr>
            <p:cNvPr id="87" name="Text Box 13"/>
            <p:cNvSpPr txBox="1">
              <a:spLocks noChangeArrowheads="1"/>
            </p:cNvSpPr>
            <p:nvPr/>
          </p:nvSpPr>
          <p:spPr bwMode="auto">
            <a:xfrm>
              <a:off x="3466499" y="5652989"/>
              <a:ext cx="680101" cy="430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500" b="1" dirty="0"/>
                <a:t>+/– </a:t>
              </a:r>
            </a:p>
          </p:txBody>
        </p:sp>
        <p:sp>
          <p:nvSpPr>
            <p:cNvPr id="88" name="AutoShape 6"/>
            <p:cNvSpPr>
              <a:spLocks noChangeArrowheads="1"/>
            </p:cNvSpPr>
            <p:nvPr/>
          </p:nvSpPr>
          <p:spPr bwMode="auto">
            <a:xfrm>
              <a:off x="7428960" y="5560377"/>
              <a:ext cx="1312727" cy="6096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050" b="1" dirty="0"/>
                <a:t>Interruptible</a:t>
              </a:r>
              <a:br>
                <a:rPr lang="en-US" sz="1050" b="1" dirty="0"/>
              </a:br>
              <a:r>
                <a:rPr lang="en-US" sz="1050" b="1" dirty="0"/>
                <a:t>Load DR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142599" y="5661729"/>
              <a:ext cx="28636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500" b="1" dirty="0"/>
                <a:t>– </a:t>
              </a:r>
              <a:endParaRPr lang="en-US" sz="1500" dirty="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7267174" y="6055647"/>
            <a:ext cx="182880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Courtesy: EPRI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Yesterdays Power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43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9"/>
          <p:cNvGrpSpPr/>
          <p:nvPr/>
        </p:nvGrpSpPr>
        <p:grpSpPr>
          <a:xfrm>
            <a:off x="4951478" y="1781536"/>
            <a:ext cx="731405" cy="452982"/>
            <a:chOff x="5077971" y="1232381"/>
            <a:chExt cx="975206" cy="603976"/>
          </a:xfrm>
        </p:grpSpPr>
        <p:cxnSp>
          <p:nvCxnSpPr>
            <p:cNvPr id="121" name="Elbow Connector 120"/>
            <p:cNvCxnSpPr/>
            <p:nvPr/>
          </p:nvCxnSpPr>
          <p:spPr bwMode="auto">
            <a:xfrm>
              <a:off x="5584641" y="1390492"/>
              <a:ext cx="468536" cy="44586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22" name="Picture 121" descr="Microturbine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883049">
              <a:off x="5077971" y="1232381"/>
              <a:ext cx="594301" cy="432617"/>
            </a:xfrm>
            <a:prstGeom prst="rect">
              <a:avLst/>
            </a:prstGeom>
          </p:spPr>
        </p:pic>
      </p:grpSp>
      <p:sp>
        <p:nvSpPr>
          <p:cNvPr id="397340" name="Rectangle 28"/>
          <p:cNvSpPr>
            <a:spLocks noGrp="1" noChangeArrowheads="1"/>
          </p:cNvSpPr>
          <p:nvPr>
            <p:ph type="title"/>
          </p:nvPr>
        </p:nvSpPr>
        <p:spPr>
          <a:xfrm>
            <a:off x="1376543" y="778324"/>
            <a:ext cx="6583680" cy="685800"/>
          </a:xfrm>
        </p:spPr>
        <p:txBody>
          <a:bodyPr>
            <a:normAutofit/>
          </a:bodyPr>
          <a:lstStyle/>
          <a:p>
            <a:r>
              <a:rPr lang="en-US" sz="2400" dirty="0"/>
              <a:t>Transformation of the Power System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721770" y="3640950"/>
            <a:ext cx="1069181" cy="772715"/>
            <a:chOff x="1326" y="2329"/>
            <a:chExt cx="898" cy="649"/>
          </a:xfrm>
        </p:grpSpPr>
        <p:pic>
          <p:nvPicPr>
            <p:cNvPr id="397316" name="Picture 4" descr="Cooling Tower_v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53" y="2329"/>
              <a:ext cx="271" cy="381"/>
            </a:xfrm>
            <a:prstGeom prst="rect">
              <a:avLst/>
            </a:prstGeom>
            <a:noFill/>
          </p:spPr>
        </p:pic>
        <p:pic>
          <p:nvPicPr>
            <p:cNvPr id="397317" name="Picture 5" descr="Pon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26" y="2725"/>
              <a:ext cx="626" cy="253"/>
            </a:xfrm>
            <a:prstGeom prst="rect">
              <a:avLst/>
            </a:prstGeom>
            <a:noFill/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070497" y="2283636"/>
            <a:ext cx="5089922" cy="1651397"/>
            <a:chOff x="779" y="1189"/>
            <a:chExt cx="4275" cy="1387"/>
          </a:xfrm>
        </p:grpSpPr>
        <p:sp>
          <p:nvSpPr>
            <p:cNvPr id="397329" name="Line 17"/>
            <p:cNvSpPr>
              <a:spLocks noChangeShapeType="1"/>
            </p:cNvSpPr>
            <p:nvPr/>
          </p:nvSpPr>
          <p:spPr bwMode="auto">
            <a:xfrm flipH="1" flipV="1">
              <a:off x="825" y="1396"/>
              <a:ext cx="470" cy="281"/>
            </a:xfrm>
            <a:prstGeom prst="line">
              <a:avLst/>
            </a:prstGeom>
            <a:noFill/>
            <a:ln w="762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7330" name="Line 18"/>
            <p:cNvSpPr>
              <a:spLocks noChangeShapeType="1"/>
            </p:cNvSpPr>
            <p:nvPr/>
          </p:nvSpPr>
          <p:spPr bwMode="auto">
            <a:xfrm flipV="1">
              <a:off x="1405" y="1189"/>
              <a:ext cx="93" cy="484"/>
            </a:xfrm>
            <a:prstGeom prst="line">
              <a:avLst/>
            </a:prstGeom>
            <a:noFill/>
            <a:ln w="762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7331" name="Line 19"/>
            <p:cNvSpPr>
              <a:spLocks noChangeShapeType="1"/>
            </p:cNvSpPr>
            <p:nvPr/>
          </p:nvSpPr>
          <p:spPr bwMode="auto">
            <a:xfrm flipV="1">
              <a:off x="1705" y="1589"/>
              <a:ext cx="328" cy="342"/>
            </a:xfrm>
            <a:prstGeom prst="line">
              <a:avLst/>
            </a:prstGeom>
            <a:noFill/>
            <a:ln w="762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7332" name="Line 20"/>
            <p:cNvSpPr>
              <a:spLocks noChangeShapeType="1"/>
            </p:cNvSpPr>
            <p:nvPr/>
          </p:nvSpPr>
          <p:spPr bwMode="auto">
            <a:xfrm flipV="1">
              <a:off x="779" y="2152"/>
              <a:ext cx="539" cy="286"/>
            </a:xfrm>
            <a:prstGeom prst="line">
              <a:avLst/>
            </a:prstGeom>
            <a:noFill/>
            <a:ln w="762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7333" name="Freeform 21"/>
            <p:cNvSpPr>
              <a:spLocks/>
            </p:cNvSpPr>
            <p:nvPr/>
          </p:nvSpPr>
          <p:spPr bwMode="auto">
            <a:xfrm>
              <a:off x="1373" y="2175"/>
              <a:ext cx="433" cy="4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3" y="152"/>
                </a:cxn>
                <a:cxn ang="0">
                  <a:pos x="433" y="401"/>
                </a:cxn>
              </a:cxnLst>
              <a:rect l="0" t="0" r="r" b="b"/>
              <a:pathLst>
                <a:path w="433" h="401">
                  <a:moveTo>
                    <a:pt x="0" y="0"/>
                  </a:moveTo>
                  <a:lnTo>
                    <a:pt x="263" y="152"/>
                  </a:lnTo>
                  <a:lnTo>
                    <a:pt x="433" y="401"/>
                  </a:lnTo>
                </a:path>
              </a:pathLst>
            </a:custGeom>
            <a:noFill/>
            <a:ln w="76200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7334" name="Line 22"/>
            <p:cNvSpPr>
              <a:spLocks noChangeShapeType="1"/>
            </p:cNvSpPr>
            <p:nvPr/>
          </p:nvSpPr>
          <p:spPr bwMode="auto">
            <a:xfrm flipV="1">
              <a:off x="4513" y="1914"/>
              <a:ext cx="0" cy="629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7335" name="Line 23"/>
            <p:cNvSpPr>
              <a:spLocks noChangeShapeType="1"/>
            </p:cNvSpPr>
            <p:nvPr/>
          </p:nvSpPr>
          <p:spPr bwMode="auto">
            <a:xfrm flipV="1">
              <a:off x="3684" y="1271"/>
              <a:ext cx="0" cy="655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7336" name="Line 24"/>
            <p:cNvSpPr>
              <a:spLocks noChangeShapeType="1"/>
            </p:cNvSpPr>
            <p:nvPr/>
          </p:nvSpPr>
          <p:spPr bwMode="auto">
            <a:xfrm flipV="1">
              <a:off x="4577" y="1270"/>
              <a:ext cx="0" cy="655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7337" name="Freeform 25"/>
            <p:cNvSpPr>
              <a:spLocks/>
            </p:cNvSpPr>
            <p:nvPr/>
          </p:nvSpPr>
          <p:spPr bwMode="auto">
            <a:xfrm>
              <a:off x="2776" y="1894"/>
              <a:ext cx="2278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69"/>
                </a:cxn>
                <a:cxn ang="0">
                  <a:pos x="2601" y="41"/>
                </a:cxn>
                <a:cxn ang="0">
                  <a:pos x="2619" y="31"/>
                </a:cxn>
                <a:cxn ang="0">
                  <a:pos x="0" y="0"/>
                </a:cxn>
              </a:cxnLst>
              <a:rect l="0" t="0" r="r" b="b"/>
              <a:pathLst>
                <a:path w="2619" h="69">
                  <a:moveTo>
                    <a:pt x="0" y="0"/>
                  </a:moveTo>
                  <a:lnTo>
                    <a:pt x="2" y="69"/>
                  </a:lnTo>
                  <a:lnTo>
                    <a:pt x="2601" y="41"/>
                  </a:lnTo>
                  <a:lnTo>
                    <a:pt x="2619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7338" name="Line 26"/>
            <p:cNvSpPr>
              <a:spLocks noChangeShapeType="1"/>
            </p:cNvSpPr>
            <p:nvPr/>
          </p:nvSpPr>
          <p:spPr bwMode="auto">
            <a:xfrm>
              <a:off x="1695" y="1930"/>
              <a:ext cx="953" cy="0"/>
            </a:xfrm>
            <a:prstGeom prst="line">
              <a:avLst/>
            </a:prstGeom>
            <a:noFill/>
            <a:ln w="1143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7339" name="Line 27"/>
            <p:cNvSpPr>
              <a:spLocks noChangeShapeType="1"/>
            </p:cNvSpPr>
            <p:nvPr/>
          </p:nvSpPr>
          <p:spPr bwMode="auto">
            <a:xfrm>
              <a:off x="4373" y="1436"/>
              <a:ext cx="382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pic>
        <p:nvPicPr>
          <p:cNvPr id="397341" name="Picture 29" descr="Hydro_iStock_144682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1386" y="2127664"/>
            <a:ext cx="867965" cy="600075"/>
          </a:xfrm>
          <a:prstGeom prst="rect">
            <a:avLst/>
          </a:prstGeom>
          <a:noFill/>
        </p:spPr>
      </p:pic>
      <p:pic>
        <p:nvPicPr>
          <p:cNvPr id="397342" name="Picture 30" descr="power pla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1820" y="3626662"/>
            <a:ext cx="569119" cy="691753"/>
          </a:xfrm>
          <a:prstGeom prst="rect">
            <a:avLst/>
          </a:prstGeom>
          <a:noFill/>
        </p:spPr>
      </p:pic>
      <p:pic>
        <p:nvPicPr>
          <p:cNvPr id="397344" name="Picture 32" descr="Nuclear_iStock_14565504Illustrat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3022" y="2375315"/>
            <a:ext cx="908447" cy="594122"/>
          </a:xfrm>
          <a:prstGeom prst="rect">
            <a:avLst/>
          </a:prstGeom>
          <a:noFill/>
        </p:spPr>
      </p:pic>
      <p:pic>
        <p:nvPicPr>
          <p:cNvPr id="397345" name="Picture 33" descr="factor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31145" y="3513553"/>
            <a:ext cx="808435" cy="659606"/>
          </a:xfrm>
          <a:prstGeom prst="rect">
            <a:avLst/>
          </a:prstGeom>
          <a:noFill/>
        </p:spPr>
      </p:pic>
      <p:pic>
        <p:nvPicPr>
          <p:cNvPr id="397352" name="Picture 40" descr="EDF render_Building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853523">
            <a:off x="5151835" y="2100281"/>
            <a:ext cx="638175" cy="606028"/>
          </a:xfrm>
          <a:prstGeom prst="rect">
            <a:avLst/>
          </a:prstGeom>
          <a:noFill/>
        </p:spPr>
      </p:pic>
      <p:pic>
        <p:nvPicPr>
          <p:cNvPr id="397353" name="Picture 41" descr="commercial cent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22183" y="3607612"/>
            <a:ext cx="935831" cy="845344"/>
          </a:xfrm>
          <a:prstGeom prst="rect">
            <a:avLst/>
          </a:prstGeom>
          <a:noFill/>
        </p:spPr>
      </p:pic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5949555" y="2062180"/>
            <a:ext cx="1215628" cy="652463"/>
            <a:chOff x="3112" y="1213"/>
            <a:chExt cx="1021" cy="548"/>
          </a:xfrm>
        </p:grpSpPr>
        <p:pic>
          <p:nvPicPr>
            <p:cNvPr id="397355" name="Picture 5" descr="house (green)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12" y="1442"/>
              <a:ext cx="336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7356" name="Picture 7" descr="house (green)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493" y="1213"/>
              <a:ext cx="336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7357" name="Picture 8" descr="house (green)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797" y="1459"/>
              <a:ext cx="336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7358" name="Picture 46" descr="EDF render_Building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87791" y="2796796"/>
            <a:ext cx="556022" cy="621506"/>
          </a:xfrm>
          <a:prstGeom prst="rect">
            <a:avLst/>
          </a:prstGeom>
          <a:noFill/>
        </p:spPr>
      </p:pic>
      <p:sp>
        <p:nvSpPr>
          <p:cNvPr id="397359" name="Line 47"/>
          <p:cNvSpPr>
            <a:spLocks noChangeShapeType="1"/>
          </p:cNvSpPr>
          <p:nvPr/>
        </p:nvSpPr>
        <p:spPr bwMode="auto">
          <a:xfrm flipH="1">
            <a:off x="3331370" y="2892046"/>
            <a:ext cx="202406" cy="20716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97360" name="Line 48"/>
          <p:cNvSpPr>
            <a:spLocks noChangeShapeType="1"/>
          </p:cNvSpPr>
          <p:nvPr/>
        </p:nvSpPr>
        <p:spPr bwMode="auto">
          <a:xfrm flipH="1">
            <a:off x="2899174" y="2536049"/>
            <a:ext cx="48815" cy="2845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97361" name="Line 49"/>
          <p:cNvSpPr>
            <a:spLocks noChangeShapeType="1"/>
          </p:cNvSpPr>
          <p:nvPr/>
        </p:nvSpPr>
        <p:spPr bwMode="auto">
          <a:xfrm flipV="1">
            <a:off x="2152650" y="3436161"/>
            <a:ext cx="406004" cy="21312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97362" name="Freeform 50"/>
          <p:cNvSpPr>
            <a:spLocks/>
          </p:cNvSpPr>
          <p:nvPr/>
        </p:nvSpPr>
        <p:spPr bwMode="auto">
          <a:xfrm>
            <a:off x="2849167" y="3589751"/>
            <a:ext cx="269081" cy="263129"/>
          </a:xfrm>
          <a:custGeom>
            <a:avLst/>
            <a:gdLst/>
            <a:ahLst/>
            <a:cxnLst>
              <a:cxn ang="0">
                <a:pos x="226" y="221"/>
              </a:cxn>
              <a:cxn ang="0">
                <a:pos x="148" y="92"/>
              </a:cxn>
              <a:cxn ang="0">
                <a:pos x="0" y="0"/>
              </a:cxn>
            </a:cxnLst>
            <a:rect l="0" t="0" r="r" b="b"/>
            <a:pathLst>
              <a:path w="226" h="221">
                <a:moveTo>
                  <a:pt x="226" y="221"/>
                </a:moveTo>
                <a:lnTo>
                  <a:pt x="148" y="92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97363" name="Line 51"/>
          <p:cNvSpPr>
            <a:spLocks noChangeShapeType="1"/>
          </p:cNvSpPr>
          <p:nvPr/>
        </p:nvSpPr>
        <p:spPr bwMode="auto">
          <a:xfrm>
            <a:off x="2207419" y="2656302"/>
            <a:ext cx="329804" cy="19764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pic>
        <p:nvPicPr>
          <p:cNvPr id="397364" name="Picture 52" descr="power distributi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92505" y="3654045"/>
            <a:ext cx="144065" cy="34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65" name="Picture 53" descr="power distributi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54205" y="2400318"/>
            <a:ext cx="144065" cy="348853"/>
          </a:xfrm>
          <a:prstGeom prst="rect">
            <a:avLst/>
          </a:prstGeom>
          <a:noFill/>
        </p:spPr>
      </p:pic>
      <p:pic>
        <p:nvPicPr>
          <p:cNvPr id="397366" name="Picture 54" descr="power distributi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41406" y="2667018"/>
            <a:ext cx="144066" cy="348853"/>
          </a:xfrm>
          <a:prstGeom prst="rect">
            <a:avLst/>
          </a:prstGeom>
          <a:noFill/>
        </p:spPr>
      </p:pic>
      <p:pic>
        <p:nvPicPr>
          <p:cNvPr id="397367" name="Picture 55" descr="power distributi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49592" y="2062181"/>
            <a:ext cx="144065" cy="348853"/>
          </a:xfrm>
          <a:prstGeom prst="rect">
            <a:avLst/>
          </a:prstGeom>
          <a:noFill/>
        </p:spPr>
      </p:pic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145881" y="3150412"/>
            <a:ext cx="771525" cy="1129903"/>
            <a:chOff x="3231" y="1917"/>
            <a:chExt cx="648" cy="949"/>
          </a:xfrm>
        </p:grpSpPr>
        <p:sp>
          <p:nvSpPr>
            <p:cNvPr id="397370" name="Line 58"/>
            <p:cNvSpPr>
              <a:spLocks noChangeShapeType="1"/>
            </p:cNvSpPr>
            <p:nvPr/>
          </p:nvSpPr>
          <p:spPr bwMode="auto">
            <a:xfrm flipV="1">
              <a:off x="3650" y="1917"/>
              <a:ext cx="0" cy="433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pic>
          <p:nvPicPr>
            <p:cNvPr id="397371" name="Picture 59" descr="Electric Vehicle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238" y="2176"/>
              <a:ext cx="641" cy="690"/>
            </a:xfrm>
            <a:prstGeom prst="rect">
              <a:avLst/>
            </a:prstGeom>
            <a:noFill/>
          </p:spPr>
        </p:pic>
        <p:pic>
          <p:nvPicPr>
            <p:cNvPr id="397372" name="Picture 60" descr="power distribution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231" y="2374"/>
              <a:ext cx="121" cy="293"/>
            </a:xfrm>
            <a:prstGeom prst="rect">
              <a:avLst/>
            </a:prstGeom>
            <a:noFill/>
          </p:spPr>
        </p:pic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6840141" y="1978837"/>
            <a:ext cx="541734" cy="2426494"/>
            <a:chOff x="4785" y="933"/>
            <a:chExt cx="455" cy="2038"/>
          </a:xfrm>
        </p:grpSpPr>
        <p:pic>
          <p:nvPicPr>
            <p:cNvPr id="397374" name="Picture 62" descr="C3c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785" y="933"/>
              <a:ext cx="206" cy="306"/>
            </a:xfrm>
            <a:prstGeom prst="rect">
              <a:avLst/>
            </a:prstGeom>
            <a:noFill/>
          </p:spPr>
        </p:pic>
        <p:pic>
          <p:nvPicPr>
            <p:cNvPr id="397375" name="Picture 77" descr="Demand Response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20" y="2633"/>
              <a:ext cx="320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5949555" y="2062181"/>
            <a:ext cx="1207294" cy="2130028"/>
            <a:chOff x="4037" y="1003"/>
            <a:chExt cx="1014" cy="1789"/>
          </a:xfrm>
        </p:grpSpPr>
        <p:pic>
          <p:nvPicPr>
            <p:cNvPr id="268315" name="Picture 27" descr="S1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 rot="-499861">
              <a:off x="4473" y="2586"/>
              <a:ext cx="299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66"/>
            <p:cNvGrpSpPr>
              <a:grpSpLocks/>
            </p:cNvGrpSpPr>
            <p:nvPr/>
          </p:nvGrpSpPr>
          <p:grpSpPr bwMode="auto">
            <a:xfrm>
              <a:off x="4037" y="1003"/>
              <a:ext cx="1014" cy="555"/>
              <a:chOff x="3403" y="1136"/>
              <a:chExt cx="1014" cy="555"/>
            </a:xfrm>
          </p:grpSpPr>
          <p:pic>
            <p:nvPicPr>
              <p:cNvPr id="268319" name="Picture 31" descr="House with 6 Solar Panels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3403" y="1372"/>
                <a:ext cx="331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8320" name="Picture 32" descr="House with 6 Solar Panels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3781" y="1136"/>
                <a:ext cx="331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8321" name="Picture 33" descr="House with 6 Solar Panels"/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86" y="1384"/>
                <a:ext cx="331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5106592" y="2668792"/>
            <a:ext cx="1955006" cy="953690"/>
            <a:chOff x="3425" y="1617"/>
            <a:chExt cx="1642" cy="801"/>
          </a:xfrm>
        </p:grpSpPr>
        <p:sp>
          <p:nvSpPr>
            <p:cNvPr id="397383" name="Freeform 71"/>
            <p:cNvSpPr>
              <a:spLocks/>
            </p:cNvSpPr>
            <p:nvPr/>
          </p:nvSpPr>
          <p:spPr bwMode="auto">
            <a:xfrm>
              <a:off x="3487" y="2077"/>
              <a:ext cx="336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0"/>
                </a:cxn>
                <a:cxn ang="0">
                  <a:pos x="336" y="272"/>
                </a:cxn>
              </a:cxnLst>
              <a:rect l="0" t="0" r="r" b="b"/>
              <a:pathLst>
                <a:path w="336" h="272">
                  <a:moveTo>
                    <a:pt x="0" y="0"/>
                  </a:moveTo>
                  <a:lnTo>
                    <a:pt x="336" y="0"/>
                  </a:lnTo>
                  <a:lnTo>
                    <a:pt x="336" y="272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1" name="Group 72"/>
            <p:cNvGrpSpPr>
              <a:grpSpLocks/>
            </p:cNvGrpSpPr>
            <p:nvPr/>
          </p:nvGrpSpPr>
          <p:grpSpPr bwMode="auto">
            <a:xfrm>
              <a:off x="3425" y="1617"/>
              <a:ext cx="1642" cy="801"/>
              <a:chOff x="3329" y="1521"/>
              <a:chExt cx="1642" cy="801"/>
            </a:xfrm>
          </p:grpSpPr>
          <p:sp>
            <p:nvSpPr>
              <p:cNvPr id="397385" name="Freeform 73"/>
              <p:cNvSpPr>
                <a:spLocks/>
              </p:cNvSpPr>
              <p:nvPr/>
            </p:nvSpPr>
            <p:spPr bwMode="auto">
              <a:xfrm>
                <a:off x="4129" y="1981"/>
                <a:ext cx="336" cy="3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0"/>
                  </a:cxn>
                  <a:cxn ang="0">
                    <a:pos x="336" y="272"/>
                  </a:cxn>
                </a:cxnLst>
                <a:rect l="0" t="0" r="r" b="b"/>
                <a:pathLst>
                  <a:path w="336" h="272">
                    <a:moveTo>
                      <a:pt x="0" y="0"/>
                    </a:moveTo>
                    <a:lnTo>
                      <a:pt x="336" y="0"/>
                    </a:lnTo>
                    <a:lnTo>
                      <a:pt x="336" y="272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97386" name="Freeform 74"/>
              <p:cNvSpPr>
                <a:spLocks/>
              </p:cNvSpPr>
              <p:nvPr/>
            </p:nvSpPr>
            <p:spPr bwMode="auto">
              <a:xfrm>
                <a:off x="4229" y="1521"/>
                <a:ext cx="304" cy="364"/>
              </a:xfrm>
              <a:custGeom>
                <a:avLst/>
                <a:gdLst/>
                <a:ahLst/>
                <a:cxnLst>
                  <a:cxn ang="0">
                    <a:pos x="0" y="364"/>
                  </a:cxn>
                  <a:cxn ang="0">
                    <a:pos x="304" y="364"/>
                  </a:cxn>
                  <a:cxn ang="0">
                    <a:pos x="304" y="0"/>
                  </a:cxn>
                </a:cxnLst>
                <a:rect l="0" t="0" r="r" b="b"/>
                <a:pathLst>
                  <a:path w="304" h="364">
                    <a:moveTo>
                      <a:pt x="0" y="364"/>
                    </a:moveTo>
                    <a:lnTo>
                      <a:pt x="304" y="364"/>
                    </a:lnTo>
                    <a:lnTo>
                      <a:pt x="304" y="0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97387" name="Line 75"/>
              <p:cNvSpPr>
                <a:spLocks noChangeShapeType="1"/>
              </p:cNvSpPr>
              <p:nvPr/>
            </p:nvSpPr>
            <p:spPr bwMode="auto">
              <a:xfrm>
                <a:off x="4653" y="1885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97388" name="Freeform 76"/>
              <p:cNvSpPr>
                <a:spLocks/>
              </p:cNvSpPr>
              <p:nvPr/>
            </p:nvSpPr>
            <p:spPr bwMode="auto">
              <a:xfrm>
                <a:off x="3329" y="1575"/>
                <a:ext cx="304" cy="300"/>
              </a:xfrm>
              <a:custGeom>
                <a:avLst/>
                <a:gdLst/>
                <a:ahLst/>
                <a:cxnLst>
                  <a:cxn ang="0">
                    <a:pos x="0" y="364"/>
                  </a:cxn>
                  <a:cxn ang="0">
                    <a:pos x="304" y="364"/>
                  </a:cxn>
                  <a:cxn ang="0">
                    <a:pos x="304" y="0"/>
                  </a:cxn>
                </a:cxnLst>
                <a:rect l="0" t="0" r="r" b="b"/>
                <a:pathLst>
                  <a:path w="304" h="364">
                    <a:moveTo>
                      <a:pt x="0" y="364"/>
                    </a:moveTo>
                    <a:lnTo>
                      <a:pt x="304" y="364"/>
                    </a:lnTo>
                    <a:lnTo>
                      <a:pt x="304" y="0"/>
                    </a:ln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77"/>
          <p:cNvGrpSpPr>
            <a:grpSpLocks/>
          </p:cNvGrpSpPr>
          <p:nvPr/>
        </p:nvGrpSpPr>
        <p:grpSpPr bwMode="auto">
          <a:xfrm>
            <a:off x="3712369" y="3267092"/>
            <a:ext cx="3838575" cy="627459"/>
            <a:chOff x="2158" y="2015"/>
            <a:chExt cx="3224" cy="527"/>
          </a:xfrm>
        </p:grpSpPr>
        <p:pic>
          <p:nvPicPr>
            <p:cNvPr id="397390" name="Picture 78" descr="F2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158" y="2015"/>
              <a:ext cx="340" cy="349"/>
            </a:xfrm>
            <a:prstGeom prst="rect">
              <a:avLst/>
            </a:prstGeom>
            <a:noFill/>
          </p:spPr>
        </p:pic>
        <p:pic>
          <p:nvPicPr>
            <p:cNvPr id="268369" name="Picture 81" descr="Distributed Storage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863" y="2196"/>
              <a:ext cx="519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7408" name="Picture 44" descr="substation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180285" y="2867043"/>
            <a:ext cx="771525" cy="57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97"/>
          <p:cNvGrpSpPr>
            <a:grpSpLocks/>
          </p:cNvGrpSpPr>
          <p:nvPr/>
        </p:nvGrpSpPr>
        <p:grpSpPr bwMode="auto">
          <a:xfrm>
            <a:off x="1508524" y="2795606"/>
            <a:ext cx="1277540" cy="1626394"/>
            <a:chOff x="307" y="1619"/>
            <a:chExt cx="1073" cy="1366"/>
          </a:xfrm>
        </p:grpSpPr>
        <p:grpSp>
          <p:nvGrpSpPr>
            <p:cNvPr id="14" name="Group 98"/>
            <p:cNvGrpSpPr>
              <a:grpSpLocks/>
            </p:cNvGrpSpPr>
            <p:nvPr/>
          </p:nvGrpSpPr>
          <p:grpSpPr bwMode="auto">
            <a:xfrm>
              <a:off x="673" y="1922"/>
              <a:ext cx="700" cy="539"/>
              <a:chOff x="673" y="1922"/>
              <a:chExt cx="700" cy="539"/>
            </a:xfrm>
          </p:grpSpPr>
          <p:sp>
            <p:nvSpPr>
              <p:cNvPr id="397411" name="Freeform 99"/>
              <p:cNvSpPr>
                <a:spLocks/>
              </p:cNvSpPr>
              <p:nvPr/>
            </p:nvSpPr>
            <p:spPr bwMode="auto">
              <a:xfrm>
                <a:off x="673" y="1922"/>
                <a:ext cx="327" cy="207"/>
              </a:xfrm>
              <a:custGeom>
                <a:avLst/>
                <a:gdLst/>
                <a:ahLst/>
                <a:cxnLst>
                  <a:cxn ang="0">
                    <a:pos x="327" y="0"/>
                  </a:cxn>
                  <a:cxn ang="0">
                    <a:pos x="327" y="207"/>
                  </a:cxn>
                  <a:cxn ang="0">
                    <a:pos x="0" y="69"/>
                  </a:cxn>
                </a:cxnLst>
                <a:rect l="0" t="0" r="r" b="b"/>
                <a:pathLst>
                  <a:path w="327" h="207">
                    <a:moveTo>
                      <a:pt x="327" y="0"/>
                    </a:moveTo>
                    <a:lnTo>
                      <a:pt x="327" y="207"/>
                    </a:lnTo>
                    <a:lnTo>
                      <a:pt x="0" y="69"/>
                    </a:lnTo>
                  </a:path>
                </a:pathLst>
              </a:custGeom>
              <a:noFill/>
              <a:ln w="76200" cap="flat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97412" name="Line 100"/>
              <p:cNvSpPr>
                <a:spLocks noChangeShapeType="1"/>
              </p:cNvSpPr>
              <p:nvPr/>
            </p:nvSpPr>
            <p:spPr bwMode="auto">
              <a:xfrm flipV="1">
                <a:off x="1230" y="2170"/>
                <a:ext cx="116" cy="291"/>
              </a:xfrm>
              <a:prstGeom prst="line">
                <a:avLst/>
              </a:prstGeom>
              <a:noFill/>
              <a:ln w="762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97413" name="Freeform 101"/>
              <p:cNvSpPr>
                <a:spLocks/>
              </p:cNvSpPr>
              <p:nvPr/>
            </p:nvSpPr>
            <p:spPr bwMode="auto">
              <a:xfrm>
                <a:off x="686" y="2054"/>
                <a:ext cx="360" cy="1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0" y="143"/>
                  </a:cxn>
                  <a:cxn ang="0">
                    <a:pos x="360" y="5"/>
                  </a:cxn>
                </a:cxnLst>
                <a:rect l="0" t="0" r="r" b="b"/>
                <a:pathLst>
                  <a:path w="360" h="143">
                    <a:moveTo>
                      <a:pt x="0" y="0"/>
                    </a:moveTo>
                    <a:lnTo>
                      <a:pt x="360" y="143"/>
                    </a:lnTo>
                    <a:lnTo>
                      <a:pt x="360" y="5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97414" name="Line 102"/>
              <p:cNvSpPr>
                <a:spLocks noChangeShapeType="1"/>
              </p:cNvSpPr>
              <p:nvPr/>
            </p:nvSpPr>
            <p:spPr bwMode="auto">
              <a:xfrm flipV="1">
                <a:off x="1295" y="2249"/>
                <a:ext cx="78" cy="2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</p:grpSp>
        <p:pic>
          <p:nvPicPr>
            <p:cNvPr id="397415" name="Picture 103" descr="wind turbine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1048" y="2361"/>
              <a:ext cx="332" cy="624"/>
            </a:xfrm>
            <a:prstGeom prst="rect">
              <a:avLst/>
            </a:prstGeom>
            <a:noFill/>
          </p:spPr>
        </p:pic>
        <p:pic>
          <p:nvPicPr>
            <p:cNvPr id="397416" name="Picture 104" descr="Solar_iStock_14496791Illustration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07" y="1619"/>
              <a:ext cx="504" cy="468"/>
            </a:xfrm>
            <a:prstGeom prst="rect">
              <a:avLst/>
            </a:prstGeom>
            <a:noFill/>
          </p:spPr>
        </p:pic>
      </p:grpSp>
      <p:grpSp>
        <p:nvGrpSpPr>
          <p:cNvPr id="15" name="Group 34"/>
          <p:cNvGrpSpPr>
            <a:grpSpLocks/>
          </p:cNvGrpSpPr>
          <p:nvPr/>
        </p:nvGrpSpPr>
        <p:grpSpPr bwMode="auto">
          <a:xfrm>
            <a:off x="2163367" y="2533669"/>
            <a:ext cx="1197769" cy="1012031"/>
            <a:chOff x="461" y="1399"/>
            <a:chExt cx="1006" cy="850"/>
          </a:xfrm>
        </p:grpSpPr>
        <p:sp>
          <p:nvSpPr>
            <p:cNvPr id="397347" name="AutoShape 35"/>
            <p:cNvSpPr>
              <a:spLocks noChangeArrowheads="1"/>
            </p:cNvSpPr>
            <p:nvPr/>
          </p:nvSpPr>
          <p:spPr bwMode="auto">
            <a:xfrm>
              <a:off x="595" y="1689"/>
              <a:ext cx="728" cy="484"/>
            </a:xfrm>
            <a:prstGeom prst="diamond">
              <a:avLst/>
            </a:prstGeom>
            <a:noFill/>
            <a:ln w="1143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7348" name="Picture 36" descr="Transmission Tower-a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05" y="1399"/>
              <a:ext cx="317" cy="397"/>
            </a:xfrm>
            <a:prstGeom prst="rect">
              <a:avLst/>
            </a:prstGeom>
            <a:noFill/>
          </p:spPr>
        </p:pic>
        <p:pic>
          <p:nvPicPr>
            <p:cNvPr id="397349" name="Picture 37" descr="Transmission Tower-a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805" y="1858"/>
              <a:ext cx="311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7350" name="Picture 38" descr="Transmission Tower-a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61" y="1634"/>
              <a:ext cx="317" cy="397"/>
            </a:xfrm>
            <a:prstGeom prst="rect">
              <a:avLst/>
            </a:prstGeom>
            <a:noFill/>
          </p:spPr>
        </p:pic>
        <p:pic>
          <p:nvPicPr>
            <p:cNvPr id="397351" name="Picture 39" descr="Transmission Tower-a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150" y="1634"/>
              <a:ext cx="317" cy="397"/>
            </a:xfrm>
            <a:prstGeom prst="rect">
              <a:avLst/>
            </a:prstGeom>
            <a:noFill/>
          </p:spPr>
        </p:pic>
      </p:grpSp>
      <p:pic>
        <p:nvPicPr>
          <p:cNvPr id="105" name="Picture 108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5781674" y="1949070"/>
            <a:ext cx="225029" cy="371475"/>
          </a:xfrm>
          <a:prstGeom prst="rect">
            <a:avLst/>
          </a:prstGeom>
          <a:noFill/>
        </p:spPr>
      </p:pic>
      <p:pic>
        <p:nvPicPr>
          <p:cNvPr id="108" name="Picture 110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7272338" y="2327690"/>
            <a:ext cx="246460" cy="365522"/>
          </a:xfrm>
          <a:prstGeom prst="rect">
            <a:avLst/>
          </a:prstGeom>
          <a:noFill/>
        </p:spPr>
      </p:pic>
      <p:pic>
        <p:nvPicPr>
          <p:cNvPr id="110" name="Picture 111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7604521" y="3598086"/>
            <a:ext cx="225029" cy="371475"/>
          </a:xfrm>
          <a:prstGeom prst="rect">
            <a:avLst/>
          </a:prstGeom>
          <a:noFill/>
        </p:spPr>
      </p:pic>
      <p:pic>
        <p:nvPicPr>
          <p:cNvPr id="111" name="Picture 112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5017294" y="3968370"/>
            <a:ext cx="286940" cy="377429"/>
          </a:xfrm>
          <a:prstGeom prst="rect">
            <a:avLst/>
          </a:prstGeom>
          <a:noFill/>
        </p:spPr>
      </p:pic>
      <p:grpSp>
        <p:nvGrpSpPr>
          <p:cNvPr id="17" name="Group 100"/>
          <p:cNvGrpSpPr/>
          <p:nvPr/>
        </p:nvGrpSpPr>
        <p:grpSpPr>
          <a:xfrm>
            <a:off x="2006920" y="1773679"/>
            <a:ext cx="5454110" cy="2903952"/>
            <a:chOff x="1151894" y="1221905"/>
            <a:chExt cx="7272146" cy="3871936"/>
          </a:xfrm>
        </p:grpSpPr>
        <p:pic>
          <p:nvPicPr>
            <p:cNvPr id="397402" name="Picture 90" descr="control console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3686203" y="3686197"/>
              <a:ext cx="1330298" cy="722029"/>
            </a:xfrm>
            <a:prstGeom prst="rect">
              <a:avLst/>
            </a:prstGeom>
            <a:noFill/>
          </p:spPr>
        </p:pic>
        <p:grpSp>
          <p:nvGrpSpPr>
            <p:cNvPr id="18" name="Group 99"/>
            <p:cNvGrpSpPr/>
            <p:nvPr/>
          </p:nvGrpSpPr>
          <p:grpSpPr>
            <a:xfrm>
              <a:off x="1151894" y="1221905"/>
              <a:ext cx="7272146" cy="3871936"/>
              <a:chOff x="1151894" y="1221905"/>
              <a:chExt cx="7272146" cy="3871936"/>
            </a:xfrm>
          </p:grpSpPr>
          <p:pic>
            <p:nvPicPr>
              <p:cNvPr id="397403" name="Picture 91" descr="Tower_iStock_14522123Illustration"/>
              <p:cNvPicPr>
                <a:picLocks noChangeAspect="1" noChangeArrowheads="1"/>
              </p:cNvPicPr>
              <p:nvPr/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4298950" y="1825648"/>
                <a:ext cx="511175" cy="869950"/>
              </a:xfrm>
              <a:prstGeom prst="rect">
                <a:avLst/>
              </a:prstGeom>
              <a:noFill/>
            </p:spPr>
          </p:pic>
          <p:grpSp>
            <p:nvGrpSpPr>
              <p:cNvPr id="19" name="Group 117"/>
              <p:cNvGrpSpPr/>
              <p:nvPr/>
            </p:nvGrpSpPr>
            <p:grpSpPr>
              <a:xfrm>
                <a:off x="1151894" y="1221905"/>
                <a:ext cx="7272146" cy="3871936"/>
                <a:chOff x="1151894" y="1290145"/>
                <a:chExt cx="7272146" cy="3871936"/>
              </a:xfrm>
            </p:grpSpPr>
            <p:pic>
              <p:nvPicPr>
                <p:cNvPr id="14343" name="Picture 7"/>
                <p:cNvPicPr>
                  <a:picLocks noChangeAspect="1" noChangeArrowheads="1"/>
                </p:cNvPicPr>
                <p:nvPr/>
              </p:nvPicPr>
              <p:blipFill>
                <a:blip r:embed="rId32" cstate="print"/>
                <a:srcRect/>
                <a:stretch>
                  <a:fillRect/>
                </a:stretch>
              </p:blipFill>
              <p:spPr bwMode="auto">
                <a:xfrm>
                  <a:off x="6160074" y="2542828"/>
                  <a:ext cx="351084" cy="538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4" name="Picture 7"/>
                <p:cNvPicPr>
                  <a:picLocks noChangeAspect="1" noChangeArrowheads="1"/>
                </p:cNvPicPr>
                <p:nvPr/>
              </p:nvPicPr>
              <p:blipFill>
                <a:blip r:embed="rId32" cstate="print"/>
                <a:srcRect/>
                <a:stretch>
                  <a:fillRect/>
                </a:stretch>
              </p:blipFill>
              <p:spPr bwMode="auto">
                <a:xfrm>
                  <a:off x="2828294" y="3262787"/>
                  <a:ext cx="351084" cy="538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7" name="Picture 7"/>
                <p:cNvPicPr>
                  <a:picLocks noChangeAspect="1" noChangeArrowheads="1"/>
                </p:cNvPicPr>
                <p:nvPr/>
              </p:nvPicPr>
              <p:blipFill>
                <a:blip r:embed="rId32" cstate="print"/>
                <a:srcRect/>
                <a:stretch>
                  <a:fillRect/>
                </a:stretch>
              </p:blipFill>
              <p:spPr bwMode="auto">
                <a:xfrm>
                  <a:off x="7473867" y="3210236"/>
                  <a:ext cx="351084" cy="538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3" name="Picture 7"/>
                <p:cNvPicPr>
                  <a:picLocks noChangeAspect="1" noChangeArrowheads="1"/>
                </p:cNvPicPr>
                <p:nvPr/>
              </p:nvPicPr>
              <p:blipFill>
                <a:blip r:embed="rId32" cstate="print"/>
                <a:srcRect/>
                <a:stretch>
                  <a:fillRect/>
                </a:stretch>
              </p:blipFill>
              <p:spPr bwMode="auto">
                <a:xfrm>
                  <a:off x="1514501" y="1428732"/>
                  <a:ext cx="351084" cy="538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4" name="Picture 7"/>
                <p:cNvPicPr>
                  <a:picLocks noChangeAspect="1" noChangeArrowheads="1"/>
                </p:cNvPicPr>
                <p:nvPr/>
              </p:nvPicPr>
              <p:blipFill>
                <a:blip r:embed="rId32" cstate="print"/>
                <a:srcRect/>
                <a:stretch>
                  <a:fillRect/>
                </a:stretch>
              </p:blipFill>
              <p:spPr bwMode="auto">
                <a:xfrm>
                  <a:off x="1151894" y="4503008"/>
                  <a:ext cx="351084" cy="538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5" name="Picture 7"/>
                <p:cNvPicPr>
                  <a:picLocks noChangeAspect="1" noChangeArrowheads="1"/>
                </p:cNvPicPr>
                <p:nvPr/>
              </p:nvPicPr>
              <p:blipFill>
                <a:blip r:embed="rId32" cstate="print"/>
                <a:srcRect/>
                <a:stretch>
                  <a:fillRect/>
                </a:stretch>
              </p:blipFill>
              <p:spPr bwMode="auto">
                <a:xfrm>
                  <a:off x="8072956" y="1349904"/>
                  <a:ext cx="351084" cy="538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6" name="Picture 7"/>
                <p:cNvPicPr>
                  <a:picLocks noChangeAspect="1" noChangeArrowheads="1"/>
                </p:cNvPicPr>
                <p:nvPr/>
              </p:nvPicPr>
              <p:blipFill>
                <a:blip r:embed="rId32" cstate="print"/>
                <a:srcRect/>
                <a:stretch>
                  <a:fillRect/>
                </a:stretch>
              </p:blipFill>
              <p:spPr bwMode="auto">
                <a:xfrm>
                  <a:off x="5545218" y="4623877"/>
                  <a:ext cx="351084" cy="538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7" name="Picture 92" descr="Security Symbol and Lock"/>
                <p:cNvPicPr>
                  <a:picLocks noChangeAspect="1" noChangeArrowheads="1"/>
                </p:cNvPicPr>
                <p:nvPr/>
              </p:nvPicPr>
              <p:blipFill>
                <a:blip r:embed="rId33" cstate="print"/>
                <a:srcRect/>
                <a:stretch>
                  <a:fillRect/>
                </a:stretch>
              </p:blipFill>
              <p:spPr bwMode="auto">
                <a:xfrm>
                  <a:off x="4283075" y="1290145"/>
                  <a:ext cx="530225" cy="585788"/>
                </a:xfrm>
                <a:prstGeom prst="rect">
                  <a:avLst/>
                </a:prstGeom>
                <a:noFill/>
              </p:spPr>
            </p:pic>
          </p:grpSp>
        </p:grpSp>
      </p:grpSp>
      <p:pic>
        <p:nvPicPr>
          <p:cNvPr id="96" name="Picture 109"/>
          <p:cNvPicPr>
            <a:picLocks noChangeAspect="1" noChangeArrowheads="1"/>
          </p:cNvPicPr>
          <p:nvPr/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7402879" y="4163953"/>
            <a:ext cx="276225" cy="388144"/>
          </a:xfrm>
          <a:prstGeom prst="rect">
            <a:avLst/>
          </a:prstGeom>
          <a:noFill/>
        </p:spPr>
      </p:pic>
      <p:pic>
        <p:nvPicPr>
          <p:cNvPr id="103" name="Picture 119" descr="New Image"/>
          <p:cNvPicPr>
            <a:picLocks noChangeAspect="1" noChangeArrowheads="1"/>
          </p:cNvPicPr>
          <p:nvPr/>
        </p:nvPicPr>
        <p:blipFill>
          <a:blip r:embed="rId35" cstate="print">
            <a:lum bright="10000"/>
          </a:blip>
          <a:srcRect/>
          <a:stretch>
            <a:fillRect/>
          </a:stretch>
        </p:blipFill>
        <p:spPr bwMode="auto">
          <a:xfrm>
            <a:off x="5575965" y="4214599"/>
            <a:ext cx="460487" cy="56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31" descr="power plant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 rot="245194">
            <a:off x="2664619" y="1953834"/>
            <a:ext cx="628650" cy="597694"/>
          </a:xfrm>
          <a:prstGeom prst="rect">
            <a:avLst/>
          </a:prstGeom>
          <a:noFill/>
        </p:spPr>
      </p:pic>
      <p:pic>
        <p:nvPicPr>
          <p:cNvPr id="118" name="Picture 95" descr="Scrubber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577704" y="2215771"/>
            <a:ext cx="266700" cy="254794"/>
          </a:xfrm>
          <a:prstGeom prst="rect">
            <a:avLst/>
          </a:prstGeom>
          <a:noFill/>
        </p:spPr>
      </p:pic>
      <p:sp>
        <p:nvSpPr>
          <p:cNvPr id="102" name="AutoShape 5"/>
          <p:cNvSpPr>
            <a:spLocks noChangeArrowheads="1"/>
          </p:cNvSpPr>
          <p:nvPr/>
        </p:nvSpPr>
        <p:spPr bwMode="auto">
          <a:xfrm>
            <a:off x="1387983" y="4832518"/>
            <a:ext cx="6400800" cy="70605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2100" b="1" dirty="0"/>
              <a:t>What will be the pace of change?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513439" y="5918138"/>
            <a:ext cx="1597819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Courtesy:EPRI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06584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20172" y="1028701"/>
            <a:ext cx="6286500" cy="664798"/>
          </a:xfrm>
        </p:spPr>
        <p:txBody>
          <a:bodyPr/>
          <a:lstStyle/>
          <a:p>
            <a:r>
              <a:rPr lang="en-US" dirty="0" smtClean="0"/>
              <a:t>Challenges to Utilities*</a:t>
            </a:r>
            <a:br>
              <a:rPr lang="en-US" dirty="0" smtClean="0"/>
            </a:br>
            <a:r>
              <a:rPr lang="en-US" sz="750" i="1" dirty="0"/>
              <a:t>“</a:t>
            </a:r>
            <a:r>
              <a:rPr lang="en-US" sz="1200" i="1" dirty="0"/>
              <a:t>Practicing Risk Aware Electricity Regulation”- A Ceres Report April 2012</a:t>
            </a:r>
            <a:endParaRPr lang="en-US" sz="1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7275" y="1768190"/>
            <a:ext cx="3714750" cy="6068027"/>
          </a:xfrm>
        </p:spPr>
        <p:txBody>
          <a:bodyPr>
            <a:normAutofit/>
          </a:bodyPr>
          <a:lstStyle/>
          <a:p>
            <a:r>
              <a:rPr lang="en-US" sz="1500" dirty="0"/>
              <a:t>Aging Fleet</a:t>
            </a:r>
          </a:p>
          <a:p>
            <a:r>
              <a:rPr lang="en-US" sz="1500" dirty="0"/>
              <a:t>Operations &amp; Maintenance</a:t>
            </a:r>
          </a:p>
          <a:p>
            <a:r>
              <a:rPr lang="en-US" sz="1500" dirty="0"/>
              <a:t>Environmental regulations</a:t>
            </a:r>
          </a:p>
          <a:p>
            <a:r>
              <a:rPr lang="en-US" sz="1500" dirty="0"/>
              <a:t>Clean Power Plan EPA 111 (d)</a:t>
            </a:r>
          </a:p>
          <a:p>
            <a:r>
              <a:rPr lang="en-US" sz="1500" dirty="0"/>
              <a:t>Coal and gas prices</a:t>
            </a:r>
          </a:p>
          <a:p>
            <a:r>
              <a:rPr lang="en-US" sz="1500" dirty="0"/>
              <a:t>Smart Grid-Customer focus </a:t>
            </a:r>
          </a:p>
          <a:p>
            <a:r>
              <a:rPr lang="en-US" sz="1500" dirty="0"/>
              <a:t>Policy favoring distributed resources  &amp; new business models</a:t>
            </a:r>
          </a:p>
          <a:p>
            <a:r>
              <a:rPr lang="en-US" sz="1500" dirty="0"/>
              <a:t>Solar technology near grid parity in many States</a:t>
            </a:r>
          </a:p>
          <a:p>
            <a:r>
              <a:rPr lang="en-US" sz="1500" dirty="0"/>
              <a:t>Flat electricity growth</a:t>
            </a:r>
          </a:p>
          <a:p>
            <a:r>
              <a:rPr lang="en-US" sz="1500" dirty="0"/>
              <a:t>Financial metrics poor; junk bond status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/>
          </p:nvPr>
        </p:nvGraphicFramePr>
        <p:xfrm>
          <a:off x="4743450" y="2343150"/>
          <a:ext cx="3257550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57704" y="3199834"/>
            <a:ext cx="61264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Annual Growth Rate (%)</a:t>
            </a:r>
          </a:p>
        </p:txBody>
      </p:sp>
    </p:spTree>
    <p:extLst>
      <p:ext uri="{BB962C8B-B14F-4D97-AF65-F5344CB8AC3E}">
        <p14:creationId xmlns:p14="http://schemas.microsoft.com/office/powerpoint/2010/main" val="145487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71198" y="5755482"/>
            <a:ext cx="329803" cy="245269"/>
          </a:xfrm>
          <a:prstGeom prst="rect">
            <a:avLst/>
          </a:prstGeom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1AF0699-D1AE-4E13-98C1-A9B5E54F6C5B}" type="slidenum">
              <a:rPr lang="en-US" sz="750">
                <a:solidFill>
                  <a:srgbClr val="000000"/>
                </a:solidFill>
                <a:latin typeface="Tahoma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r>
              <a:rPr lang="en-US" sz="750" dirty="0">
                <a:solidFill>
                  <a:srgbClr val="000000"/>
                </a:solidFill>
                <a:latin typeface="Tahoma" pitchFamily="34" charset="0"/>
              </a:rPr>
              <a:t>q</a:t>
            </a:r>
          </a:p>
        </p:txBody>
      </p:sp>
      <p:graphicFrame>
        <p:nvGraphicFramePr>
          <p:cNvPr id="247810" name="Object 2"/>
          <p:cNvGraphicFramePr>
            <a:graphicFrameLocks noGrp="1" noChangeAspect="1"/>
          </p:cNvGraphicFramePr>
          <p:nvPr>
            <p:extLst/>
          </p:nvPr>
        </p:nvGraphicFramePr>
        <p:xfrm>
          <a:off x="400732" y="2039415"/>
          <a:ext cx="6566297" cy="3499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Worksheet" r:id="rId4" imgW="7038848" imgH="3686211" progId="Excel.Sheet.8">
                  <p:embed/>
                </p:oleObj>
              </mc:Choice>
              <mc:Fallback>
                <p:oleObj name="Worksheet" r:id="rId4" imgW="7038848" imgH="3686211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732" y="2039415"/>
                        <a:ext cx="6566297" cy="34992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2880" y="1762416"/>
            <a:ext cx="68580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0" i="1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r>
              <a:rPr lang="en-US" sz="15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TVA’s Coal Plants vs. Neighbors</a:t>
            </a:r>
          </a:p>
        </p:txBody>
      </p:sp>
      <p:sp>
        <p:nvSpPr>
          <p:cNvPr id="12" name="Slide Number Placeholder 1"/>
          <p:cNvSpPr txBox="1">
            <a:spLocks/>
          </p:cNvSpPr>
          <p:nvPr/>
        </p:nvSpPr>
        <p:spPr bwMode="auto">
          <a:xfrm>
            <a:off x="7671198" y="5755482"/>
            <a:ext cx="329803" cy="2452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9056" tIns="34529" rIns="69056" bIns="34529" numCol="1" anchor="ctr" anchorCtr="0" compatLnSpc="1">
            <a:prstTxWarp prst="textNoShape">
              <a:avLst/>
            </a:prstTxWarp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413F3B0-C91F-41AE-B117-A85F44F3720C}" type="slidenum">
              <a:rPr lang="en-US" sz="750">
                <a:solidFill>
                  <a:srgbClr val="000066"/>
                </a:solidFill>
                <a:latin typeface="Tahoma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750" dirty="0">
              <a:solidFill>
                <a:srgbClr val="000066"/>
              </a:solidFill>
              <a:latin typeface="Tahoma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25556" y="1246174"/>
            <a:ext cx="5390174" cy="516242"/>
            <a:chOff x="898525" y="378478"/>
            <a:chExt cx="8197850" cy="688322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898525" y="378478"/>
              <a:ext cx="8197850" cy="58836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866" tIns="33338" rIns="67866" bIns="33338">
              <a:spAutoFit/>
            </a:bodyPr>
            <a:lstStyle/>
            <a:p>
              <a:pPr algn="ctr" rtl="0" eaLnBrk="0" hangingPunct="0">
                <a:lnSpc>
                  <a:spcPct val="90000"/>
                </a:lnSpc>
              </a:pPr>
              <a:r>
                <a:rPr lang="en-US" sz="2700" dirty="0">
                  <a:solidFill>
                    <a:srgbClr val="000066"/>
                  </a:solidFill>
                  <a:latin typeface="Tahoma" pitchFamily="34" charset="0"/>
                </a:rPr>
                <a:t>An Aging Coal Fleet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524000" y="1065212"/>
              <a:ext cx="6934200" cy="1588"/>
            </a:xfrm>
            <a:prstGeom prst="line">
              <a:avLst/>
            </a:prstGeom>
            <a:ln w="1905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17658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3555</TotalTime>
  <Words>932</Words>
  <Application>Microsoft Office PowerPoint</Application>
  <PresentationFormat>On-screen Show (4:3)</PresentationFormat>
  <Paragraphs>212</Paragraphs>
  <Slides>30</Slides>
  <Notes>9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Network</vt:lpstr>
      <vt:lpstr>Worksheet</vt:lpstr>
      <vt:lpstr>PowerPoint Presentation</vt:lpstr>
      <vt:lpstr>Talk Outline</vt:lpstr>
      <vt:lpstr>Background</vt:lpstr>
      <vt:lpstr>PowerPoint Presentation</vt:lpstr>
      <vt:lpstr>PowerPoint Presentation</vt:lpstr>
      <vt:lpstr>Yesterdays Power System</vt:lpstr>
      <vt:lpstr>Transformation of the Power System</vt:lpstr>
      <vt:lpstr>Challenges to Utilities* “Practicing Risk Aware Electricity Regulation”- A Ceres Report April 2012</vt:lpstr>
      <vt:lpstr>PowerPoint Presentation</vt:lpstr>
      <vt:lpstr>Example Failures * Correlation  Processing- Big  Data at  Work. Public Utilities Fortnightly. February 2014. </vt:lpstr>
      <vt:lpstr>Sensors are the Game Changers</vt:lpstr>
      <vt:lpstr>What is Smart Monitoring?</vt:lpstr>
      <vt:lpstr>Remote Condition Monitoring</vt:lpstr>
      <vt:lpstr>Correlation The most reliable  processing scheme to detect  similarity </vt:lpstr>
      <vt:lpstr>Correlation Processing</vt:lpstr>
      <vt:lpstr>Power Plant Monitoring</vt:lpstr>
      <vt:lpstr>Enabling Technology</vt:lpstr>
      <vt:lpstr>BENEFITS</vt:lpstr>
      <vt:lpstr>Smart MW- “The Internet of Heavier Things”</vt:lpstr>
      <vt:lpstr>Our Sources of Energy will Change</vt:lpstr>
      <vt:lpstr>Levelized Cost of Electricity (LCOE)-2020 Based on 30-year cost recovery, WACC 6.1%. (3% added to WACC  for GHG emissions)</vt:lpstr>
      <vt:lpstr>U.S. Renewable Policies</vt:lpstr>
      <vt:lpstr>Enormous U.S. Investment Needs</vt:lpstr>
      <vt:lpstr>Enormous Land Use Demands</vt:lpstr>
      <vt:lpstr>Renewable in the U.S.</vt:lpstr>
      <vt:lpstr>The Duck Curve</vt:lpstr>
      <vt:lpstr>Retail Price Inelasticity</vt:lpstr>
      <vt:lpstr>Goals in Conflict Reliable, Cheap, Clean, and  Appealing</vt:lpstr>
      <vt:lpstr>Industry Needs for Near- &amp; Long Term</vt:lpstr>
      <vt:lpstr>Acknowledgments</vt:lpstr>
    </vt:vector>
  </TitlesOfParts>
  <Company>Signatech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Solution to Generation Asset Management</dc:title>
  <dc:creator>Rudy Shankar</dc:creator>
  <cp:lastModifiedBy>Owner</cp:lastModifiedBy>
  <cp:revision>36</cp:revision>
  <dcterms:created xsi:type="dcterms:W3CDTF">2007-07-06T12:09:03Z</dcterms:created>
  <dcterms:modified xsi:type="dcterms:W3CDTF">2016-02-05T11:35:40Z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TC011408051033</vt:lpwstr>
  </property>
</Properties>
</file>